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 id="263" r:id="rId3"/>
    <p:sldId id="264" r:id="rId4"/>
    <p:sldId id="260" r:id="rId5"/>
    <p:sldId id="259"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事業計画書" id="{EC097D39-CE86-49CA-932B-4D9C5D6808CA}">
          <p14:sldIdLst>
            <p14:sldId id="256"/>
            <p14:sldId id="263"/>
            <p14:sldId id="264"/>
            <p14:sldId id="260"/>
            <p14:sldId id="259"/>
          </p14:sldIdLst>
        </p14:section>
      </p14:sectionLst>
    </p:ext>
    <p:ext uri="{EFAFB233-063F-42B5-8137-9DF3F51BA10A}">
      <p15:sldGuideLst xmlns:p15="http://schemas.microsoft.com/office/powerpoint/2012/main">
        <p15:guide id="1" orient="horz" pos="113" userDrawn="1">
          <p15:clr>
            <a:srgbClr val="A4A3A4"/>
          </p15:clr>
        </p15:guide>
        <p15:guide id="2" pos="2160" userDrawn="1">
          <p15:clr>
            <a:srgbClr val="A4A3A4"/>
          </p15:clr>
        </p15:guide>
        <p15:guide id="3" pos="4201" userDrawn="1">
          <p15:clr>
            <a:srgbClr val="A4A3A4"/>
          </p15:clr>
        </p15:guide>
        <p15:guide id="4" pos="119" userDrawn="1">
          <p15:clr>
            <a:srgbClr val="A4A3A4"/>
          </p15:clr>
        </p15:guide>
        <p15:guide id="5" orient="horz" pos="317" userDrawn="1">
          <p15:clr>
            <a:srgbClr val="A4A3A4"/>
          </p15:clr>
        </p15:guide>
        <p15:guide id="6" orient="horz" pos="56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92E6F5-96BC-48D2-A1EB-025D82F27D89}" v="3" dt="2026-04-14T07:39:39.32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2484" y="90"/>
      </p:cViewPr>
      <p:guideLst>
        <p:guide orient="horz" pos="113"/>
        <p:guide pos="2160"/>
        <p:guide pos="4201"/>
        <p:guide pos="119"/>
        <p:guide orient="horz" pos="317"/>
        <p:guide orient="horz" pos="56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599590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156043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40402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976965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52544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1755882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256970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141861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2788150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048839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204645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9CEBE268-025C-B0DD-A122-8E2E1C2A9BFB}"/>
              </a:ext>
            </a:extLst>
          </p:cNvPr>
          <p:cNvGraphicFramePr>
            <a:graphicFrameLocks noChangeAspect="1"/>
          </p:cNvGraphicFramePr>
          <p:nvPr userDrawn="1">
            <p:custDataLst>
              <p:tags r:id="rId13"/>
            </p:custDataLst>
            <p:extLst>
              <p:ext uri="{D42A27DB-BD31-4B8C-83A1-F6EECF244321}">
                <p14:modId xmlns:p14="http://schemas.microsoft.com/office/powerpoint/2010/main" val="35280610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639" imgH="639" progId="TCLayout.ActiveDocument.1">
                  <p:embed/>
                </p:oleObj>
              </mc:Choice>
              <mc:Fallback>
                <p:oleObj name="think-cellスライド" r:id="rId14" imgW="639" imgH="639" progId="TCLayout.ActiveDocument.1">
                  <p:embed/>
                  <p:pic>
                    <p:nvPicPr>
                      <p:cNvPr id="8" name="think-cell data - do not delete" hidden="1">
                        <a:extLst>
                          <a:ext uri="{FF2B5EF4-FFF2-40B4-BE49-F238E27FC236}">
                            <a16:creationId xmlns:a16="http://schemas.microsoft.com/office/drawing/2014/main" id="{9CEBE268-025C-B0DD-A122-8E2E1C2A9BFB}"/>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0897399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18" Type="http://schemas.openxmlformats.org/officeDocument/2006/relationships/image" Target="../media/image18.pn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19" Type="http://schemas.openxmlformats.org/officeDocument/2006/relationships/image" Target="../media/image19.sv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B478ED17-231A-D9AE-AFC1-E9F61960E87D}"/>
              </a:ext>
            </a:extLst>
          </p:cNvPr>
          <p:cNvSpPr txBox="1"/>
          <p:nvPr/>
        </p:nvSpPr>
        <p:spPr>
          <a:xfrm>
            <a:off x="0" y="9708"/>
            <a:ext cx="1529644" cy="307777"/>
          </a:xfrm>
          <a:prstGeom prst="rect">
            <a:avLst/>
          </a:prstGeom>
          <a:noFill/>
        </p:spPr>
        <p:txBody>
          <a:bodyPr wrap="square">
            <a:spAutoFit/>
          </a:bodyPr>
          <a:lstStyle>
            <a:defPPr>
              <a:defRPr lang="en-US"/>
            </a:defPPr>
            <a:lvl1pPr>
              <a:defRPr sz="1400"/>
            </a:lvl1pPr>
          </a:lstStyle>
          <a:p>
            <a:r>
              <a:rPr lang="ja-JP" altLang="en-US"/>
              <a:t>（様式１）</a:t>
            </a:r>
          </a:p>
        </p:txBody>
      </p:sp>
      <p:sp>
        <p:nvSpPr>
          <p:cNvPr id="10" name="正方形/長方形 9">
            <a:extLst>
              <a:ext uri="{FF2B5EF4-FFF2-40B4-BE49-F238E27FC236}">
                <a16:creationId xmlns:a16="http://schemas.microsoft.com/office/drawing/2014/main" id="{1D685AA8-FED5-6C3D-0C19-2EDF919CAB2E}"/>
              </a:ext>
            </a:extLst>
          </p:cNvPr>
          <p:cNvSpPr/>
          <p:nvPr/>
        </p:nvSpPr>
        <p:spPr bwMode="gray">
          <a:xfrm>
            <a:off x="260352" y="1350148"/>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a:spcAft>
                <a:spcPts val="600"/>
              </a:spcAft>
              <a:buSzPct val="100000"/>
            </a:pPr>
            <a:r>
              <a:rPr kumimoji="1" lang="ja-JP" altLang="en-US" sz="1600" dirty="0">
                <a:solidFill>
                  <a:prstClr val="black"/>
                </a:solidFill>
              </a:rPr>
              <a:t>あいちモビリティイノベーションプロジェクト事務局 宛て</a:t>
            </a:r>
            <a:endParaRPr kumimoji="1" lang="en-US" altLang="ja-JP" sz="1600" dirty="0">
              <a:solidFill>
                <a:prstClr val="black"/>
              </a:solidFill>
            </a:endParaRPr>
          </a:p>
        </p:txBody>
      </p:sp>
      <p:sp>
        <p:nvSpPr>
          <p:cNvPr id="11" name="正方形/長方形 10">
            <a:extLst>
              <a:ext uri="{FF2B5EF4-FFF2-40B4-BE49-F238E27FC236}">
                <a16:creationId xmlns:a16="http://schemas.microsoft.com/office/drawing/2014/main" id="{B7630593-C535-1C4F-F7C7-0302FCFDA480}"/>
              </a:ext>
            </a:extLst>
          </p:cNvPr>
          <p:cNvSpPr/>
          <p:nvPr/>
        </p:nvSpPr>
        <p:spPr bwMode="gray">
          <a:xfrm>
            <a:off x="987552" y="1765420"/>
            <a:ext cx="4918695" cy="994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a:spcAft>
                <a:spcPts val="600"/>
              </a:spcAft>
              <a:buSzPct val="100000"/>
            </a:pPr>
            <a:r>
              <a:rPr kumimoji="1" lang="ja-JP" altLang="en-US" sz="1400" dirty="0">
                <a:solidFill>
                  <a:prstClr val="black"/>
                </a:solidFill>
                <a:highlight>
                  <a:srgbClr val="FFFF00"/>
                </a:highlight>
              </a:rPr>
              <a:t>所在地　　：</a:t>
            </a:r>
            <a:endParaRPr kumimoji="1" lang="en-US" altLang="ja-JP" sz="1400" i="1" dirty="0">
              <a:solidFill>
                <a:schemeClr val="tx1">
                  <a:lumMod val="50000"/>
                  <a:lumOff val="50000"/>
                </a:schemeClr>
              </a:solidFill>
              <a:highlight>
                <a:srgbClr val="FFFF00"/>
              </a:highlight>
            </a:endParaRPr>
          </a:p>
          <a:p>
            <a:pPr defTabSz="990564">
              <a:spcAft>
                <a:spcPts val="600"/>
              </a:spcAft>
              <a:buSzPct val="100000"/>
            </a:pPr>
            <a:r>
              <a:rPr kumimoji="1" lang="ja-JP" altLang="en-US" sz="1400" dirty="0">
                <a:solidFill>
                  <a:prstClr val="black"/>
                </a:solidFill>
                <a:highlight>
                  <a:srgbClr val="FFFF00"/>
                </a:highlight>
              </a:rPr>
              <a:t>事業者名称：</a:t>
            </a:r>
            <a:endParaRPr kumimoji="1" lang="en-US" altLang="ja-JP" sz="1400" i="1" dirty="0">
              <a:solidFill>
                <a:schemeClr val="tx1">
                  <a:lumMod val="50000"/>
                  <a:lumOff val="50000"/>
                </a:schemeClr>
              </a:solidFill>
              <a:highlight>
                <a:srgbClr val="FFFF00"/>
              </a:highlight>
            </a:endParaRPr>
          </a:p>
          <a:p>
            <a:pPr defTabSz="990564">
              <a:spcAft>
                <a:spcPts val="600"/>
              </a:spcAft>
              <a:buSzPct val="100000"/>
            </a:pPr>
            <a:r>
              <a:rPr kumimoji="1" lang="ja-JP" altLang="en-US" sz="1400" dirty="0">
                <a:solidFill>
                  <a:prstClr val="black"/>
                </a:solidFill>
                <a:highlight>
                  <a:srgbClr val="FFFF00"/>
                </a:highlight>
              </a:rPr>
              <a:t>代表者氏名：</a:t>
            </a:r>
            <a:endParaRPr kumimoji="1" lang="en-US" altLang="ja-JP" sz="1400" i="1" dirty="0">
              <a:solidFill>
                <a:schemeClr val="tx1">
                  <a:lumMod val="50000"/>
                  <a:lumOff val="50000"/>
                </a:schemeClr>
              </a:solidFill>
              <a:highlight>
                <a:srgbClr val="FFFF00"/>
              </a:highlight>
            </a:endParaRPr>
          </a:p>
        </p:txBody>
      </p:sp>
      <p:sp>
        <p:nvSpPr>
          <p:cNvPr id="13" name="正方形/長方形 12">
            <a:extLst>
              <a:ext uri="{FF2B5EF4-FFF2-40B4-BE49-F238E27FC236}">
                <a16:creationId xmlns:a16="http://schemas.microsoft.com/office/drawing/2014/main" id="{1CFF407D-984D-5AFC-D745-FFEA5B3B1C75}"/>
              </a:ext>
            </a:extLst>
          </p:cNvPr>
          <p:cNvSpPr/>
          <p:nvPr/>
        </p:nvSpPr>
        <p:spPr bwMode="gray">
          <a:xfrm>
            <a:off x="260352" y="915300"/>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r" defTabSz="990564">
              <a:spcAft>
                <a:spcPts val="600"/>
              </a:spcAft>
              <a:buSzPct val="100000"/>
            </a:pPr>
            <a:r>
              <a:rPr kumimoji="1" lang="ja-JP" altLang="en-US" sz="1400">
                <a:solidFill>
                  <a:prstClr val="black"/>
                </a:solidFill>
              </a:rPr>
              <a:t>令和８年</a:t>
            </a:r>
            <a:r>
              <a:rPr kumimoji="1" lang="ja-JP" altLang="en-US" sz="1400">
                <a:solidFill>
                  <a:prstClr val="black"/>
                </a:solidFill>
                <a:highlight>
                  <a:srgbClr val="FFFF00"/>
                </a:highlight>
              </a:rPr>
              <a:t>　月　日</a:t>
            </a:r>
            <a:endParaRPr kumimoji="1" lang="en-US" altLang="ja-JP" sz="1400">
              <a:solidFill>
                <a:prstClr val="black"/>
              </a:solidFill>
              <a:highlight>
                <a:srgbClr val="FFFF00"/>
              </a:highlight>
            </a:endParaRPr>
          </a:p>
        </p:txBody>
      </p:sp>
      <p:sp>
        <p:nvSpPr>
          <p:cNvPr id="14" name="正方形/長方形 13">
            <a:extLst>
              <a:ext uri="{FF2B5EF4-FFF2-40B4-BE49-F238E27FC236}">
                <a16:creationId xmlns:a16="http://schemas.microsoft.com/office/drawing/2014/main" id="{9A84C65B-D5D0-B31D-8001-AF67665CD1B9}"/>
              </a:ext>
            </a:extLst>
          </p:cNvPr>
          <p:cNvSpPr/>
          <p:nvPr/>
        </p:nvSpPr>
        <p:spPr bwMode="gray">
          <a:xfrm>
            <a:off x="260351" y="4175881"/>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a:spcAft>
                <a:spcPts val="600"/>
              </a:spcAft>
              <a:buSzPct val="100000"/>
            </a:pPr>
            <a:r>
              <a:rPr kumimoji="1" lang="ja-JP" altLang="en-US" sz="1600" dirty="0">
                <a:solidFill>
                  <a:prstClr val="black"/>
                </a:solidFill>
              </a:rPr>
              <a:t>令和８年度 あいちモビリティイノベーションプロジェクト</a:t>
            </a:r>
            <a:br>
              <a:rPr kumimoji="1" lang="en-US" altLang="ja-JP" sz="1600" dirty="0">
                <a:solidFill>
                  <a:prstClr val="black"/>
                </a:solidFill>
              </a:rPr>
            </a:br>
            <a:r>
              <a:rPr kumimoji="1" lang="ja-JP" altLang="en-US" sz="1600" dirty="0">
                <a:solidFill>
                  <a:prstClr val="black"/>
                </a:solidFill>
              </a:rPr>
              <a:t>「空と道がつながる愛知モデル</a:t>
            </a:r>
            <a:r>
              <a:rPr kumimoji="1" lang="en-US" altLang="ja-JP" sz="1600" dirty="0">
                <a:solidFill>
                  <a:prstClr val="black"/>
                </a:solidFill>
              </a:rPr>
              <a:t>2030</a:t>
            </a:r>
            <a:r>
              <a:rPr kumimoji="1" lang="ja-JP" altLang="en-US" sz="1600" dirty="0">
                <a:solidFill>
                  <a:prstClr val="black"/>
                </a:solidFill>
              </a:rPr>
              <a:t>」</a:t>
            </a:r>
          </a:p>
          <a:p>
            <a:pPr algn="ctr" defTabSz="990564">
              <a:spcAft>
                <a:spcPts val="600"/>
              </a:spcAft>
              <a:buSzPct val="100000"/>
            </a:pPr>
            <a:r>
              <a:rPr kumimoji="1" lang="ja-JP" altLang="en-US" sz="1600" dirty="0">
                <a:solidFill>
                  <a:prstClr val="black"/>
                </a:solidFill>
              </a:rPr>
              <a:t>物流ドローン社会実装推進事業 企画提案書</a:t>
            </a:r>
            <a:endParaRPr kumimoji="1" lang="en-US" altLang="ja-JP" sz="1600" dirty="0">
              <a:solidFill>
                <a:prstClr val="black"/>
              </a:solidFill>
            </a:endParaRPr>
          </a:p>
        </p:txBody>
      </p:sp>
      <p:sp>
        <p:nvSpPr>
          <p:cNvPr id="15" name="正方形/長方形 14">
            <a:extLst>
              <a:ext uri="{FF2B5EF4-FFF2-40B4-BE49-F238E27FC236}">
                <a16:creationId xmlns:a16="http://schemas.microsoft.com/office/drawing/2014/main" id="{C4EC67CD-5ACE-0AF3-8DD8-8CE11D29D07F}"/>
              </a:ext>
            </a:extLst>
          </p:cNvPr>
          <p:cNvSpPr/>
          <p:nvPr/>
        </p:nvSpPr>
        <p:spPr bwMode="gray">
          <a:xfrm>
            <a:off x="3429001" y="5758570"/>
            <a:ext cx="3351944" cy="225200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kumimoji="1" lang="ja-JP" altLang="en-US" sz="1400" dirty="0">
                <a:highlight>
                  <a:srgbClr val="FFFF00"/>
                </a:highlight>
                <a:latin typeface="Aptos" panose="020B0004020202020204" pitchFamily="34" charset="0"/>
              </a:rPr>
              <a:t>本件責任者：</a:t>
            </a:r>
            <a:endParaRPr kumimoji="1" lang="en-US" altLang="ja-JP" sz="1400" dirty="0">
              <a:highlight>
                <a:srgbClr val="FFFF00"/>
              </a:highlight>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a:p>
            <a:br>
              <a:rPr kumimoji="1" lang="en-US" altLang="ja-JP" sz="1400" dirty="0">
                <a:latin typeface="Aptos" panose="020B0004020202020204" pitchFamily="34" charset="0"/>
              </a:rPr>
            </a:br>
            <a:r>
              <a:rPr kumimoji="1" lang="ja-JP" altLang="en-US" sz="1400" dirty="0">
                <a:highlight>
                  <a:srgbClr val="FFFF00"/>
                </a:highlight>
                <a:latin typeface="Aptos" panose="020B0004020202020204" pitchFamily="34" charset="0"/>
              </a:rPr>
              <a:t>担当者：</a:t>
            </a:r>
            <a:endParaRPr kumimoji="1" lang="en-US" altLang="ja-JP" sz="1400" dirty="0">
              <a:highlight>
                <a:srgbClr val="FFFF00"/>
              </a:highlight>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a:p>
            <a:endParaRPr kumimoji="1" lang="en-US" altLang="ja-JP" sz="1400" dirty="0">
              <a:latin typeface="Aptos" panose="020B0004020202020204" pitchFamily="34" charset="0"/>
            </a:endParaRPr>
          </a:p>
        </p:txBody>
      </p:sp>
      <p:sp>
        <p:nvSpPr>
          <p:cNvPr id="2" name="正方形/長方形 1">
            <a:extLst>
              <a:ext uri="{FF2B5EF4-FFF2-40B4-BE49-F238E27FC236}">
                <a16:creationId xmlns:a16="http://schemas.microsoft.com/office/drawing/2014/main" id="{D860443D-48B1-0362-FCE4-188BF2209F82}"/>
              </a:ext>
            </a:extLst>
          </p:cNvPr>
          <p:cNvSpPr/>
          <p:nvPr/>
        </p:nvSpPr>
        <p:spPr bwMode="gray">
          <a:xfrm>
            <a:off x="3429001" y="5379104"/>
            <a:ext cx="3351944" cy="47467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kumimoji="1" lang="ja-JP" altLang="en-US" sz="1400" dirty="0">
                <a:latin typeface="Aptos" panose="020B0004020202020204" pitchFamily="34" charset="0"/>
              </a:rPr>
              <a:t>モデル：「</a:t>
            </a:r>
            <a:r>
              <a:rPr kumimoji="1" lang="ja-JP" altLang="en-US" sz="1400" b="1" dirty="0">
                <a:latin typeface="Aptos" panose="020B0004020202020204" pitchFamily="34" charset="0"/>
              </a:rPr>
              <a:t>離島」・「山間地」</a:t>
            </a:r>
            <a:endParaRPr kumimoji="1" lang="en-US" altLang="ja-JP" sz="1400" b="1" dirty="0">
              <a:solidFill>
                <a:schemeClr val="tx1">
                  <a:lumMod val="50000"/>
                  <a:lumOff val="50000"/>
                </a:schemeClr>
              </a:solidFill>
              <a:highlight>
                <a:srgbClr val="FFFF00"/>
              </a:highlight>
            </a:endParaRPr>
          </a:p>
        </p:txBody>
      </p:sp>
      <p:grpSp>
        <p:nvGrpSpPr>
          <p:cNvPr id="19" name="グループ化 18">
            <a:extLst>
              <a:ext uri="{FF2B5EF4-FFF2-40B4-BE49-F238E27FC236}">
                <a16:creationId xmlns:a16="http://schemas.microsoft.com/office/drawing/2014/main" id="{2307DD85-07EA-54D4-8E14-347B11450B19}"/>
              </a:ext>
            </a:extLst>
          </p:cNvPr>
          <p:cNvGrpSpPr/>
          <p:nvPr/>
        </p:nvGrpSpPr>
        <p:grpSpPr>
          <a:xfrm>
            <a:off x="-2314936" y="261756"/>
            <a:ext cx="11331614" cy="7713958"/>
            <a:chOff x="-2314936" y="261756"/>
            <a:chExt cx="11331614" cy="7713958"/>
          </a:xfrm>
        </p:grpSpPr>
        <p:sp>
          <p:nvSpPr>
            <p:cNvPr id="3" name="吹き出し: 線 2">
              <a:extLst>
                <a:ext uri="{FF2B5EF4-FFF2-40B4-BE49-F238E27FC236}">
                  <a16:creationId xmlns:a16="http://schemas.microsoft.com/office/drawing/2014/main" id="{8A59C5B7-0B76-6A4D-A3C5-697191D17FFF}"/>
                </a:ext>
              </a:extLst>
            </p:cNvPr>
            <p:cNvSpPr/>
            <p:nvPr/>
          </p:nvSpPr>
          <p:spPr>
            <a:xfrm>
              <a:off x="7025834" y="627664"/>
              <a:ext cx="1990844" cy="357984"/>
            </a:xfrm>
            <a:prstGeom prst="borderCallout1">
              <a:avLst>
                <a:gd name="adj1" fmla="val 18750"/>
                <a:gd name="adj2" fmla="val -8333"/>
                <a:gd name="adj3" fmla="val 77206"/>
                <a:gd name="adj4" fmla="val -36855"/>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提出日を記入ください。</a:t>
              </a:r>
            </a:p>
          </p:txBody>
        </p:sp>
        <p:sp>
          <p:nvSpPr>
            <p:cNvPr id="4" name="吹き出し: 線 3">
              <a:extLst>
                <a:ext uri="{FF2B5EF4-FFF2-40B4-BE49-F238E27FC236}">
                  <a16:creationId xmlns:a16="http://schemas.microsoft.com/office/drawing/2014/main" id="{829A0483-E0E4-FE0D-2565-CEDA1EF776A7}"/>
                </a:ext>
              </a:extLst>
            </p:cNvPr>
            <p:cNvSpPr/>
            <p:nvPr/>
          </p:nvSpPr>
          <p:spPr>
            <a:xfrm>
              <a:off x="-2314936" y="1600183"/>
              <a:ext cx="2176812" cy="474670"/>
            </a:xfrm>
            <a:prstGeom prst="borderCallout1">
              <a:avLst>
                <a:gd name="adj1" fmla="val 21188"/>
                <a:gd name="adj2" fmla="val 104226"/>
                <a:gd name="adj3" fmla="val 67453"/>
                <a:gd name="adj4" fmla="val 149972"/>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本社住所を都道府県から記載ください。</a:t>
              </a:r>
            </a:p>
          </p:txBody>
        </p:sp>
        <p:sp>
          <p:nvSpPr>
            <p:cNvPr id="5" name="吹き出し: 線 4">
              <a:extLst>
                <a:ext uri="{FF2B5EF4-FFF2-40B4-BE49-F238E27FC236}">
                  <a16:creationId xmlns:a16="http://schemas.microsoft.com/office/drawing/2014/main" id="{40C12327-FFD1-4C25-36F4-BD17380D0035}"/>
                </a:ext>
              </a:extLst>
            </p:cNvPr>
            <p:cNvSpPr/>
            <p:nvPr/>
          </p:nvSpPr>
          <p:spPr>
            <a:xfrm>
              <a:off x="-2314936" y="2115977"/>
              <a:ext cx="2176812" cy="474670"/>
            </a:xfrm>
            <a:prstGeom prst="borderCallout1">
              <a:avLst>
                <a:gd name="adj1" fmla="val 33381"/>
                <a:gd name="adj2" fmla="val 103163"/>
                <a:gd name="adj3" fmla="val 21121"/>
                <a:gd name="adj4" fmla="val 14963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株式会社等を含む</a:t>
              </a:r>
              <a:br>
                <a:rPr kumimoji="1" lang="en-US" altLang="ja-JP" sz="1400" dirty="0">
                  <a:solidFill>
                    <a:schemeClr val="bg1"/>
                  </a:solidFill>
                </a:rPr>
              </a:br>
              <a:r>
                <a:rPr kumimoji="1" lang="ja-JP" altLang="en-US" sz="1400" dirty="0">
                  <a:solidFill>
                    <a:schemeClr val="bg1"/>
                  </a:solidFill>
                </a:rPr>
                <a:t>正式名称を記載ください。</a:t>
              </a:r>
            </a:p>
          </p:txBody>
        </p:sp>
        <p:sp>
          <p:nvSpPr>
            <p:cNvPr id="6" name="吹き出し: 線 5">
              <a:extLst>
                <a:ext uri="{FF2B5EF4-FFF2-40B4-BE49-F238E27FC236}">
                  <a16:creationId xmlns:a16="http://schemas.microsoft.com/office/drawing/2014/main" id="{9BE75F6D-699E-BF21-5E29-9A9289A1F7EF}"/>
                </a:ext>
              </a:extLst>
            </p:cNvPr>
            <p:cNvSpPr/>
            <p:nvPr/>
          </p:nvSpPr>
          <p:spPr>
            <a:xfrm>
              <a:off x="-2314936" y="2643346"/>
              <a:ext cx="2176812" cy="474670"/>
            </a:xfrm>
            <a:prstGeom prst="borderCallout1">
              <a:avLst>
                <a:gd name="adj1" fmla="val 26065"/>
                <a:gd name="adj2" fmla="val 102297"/>
                <a:gd name="adj3" fmla="val -27648"/>
                <a:gd name="adj4" fmla="val 150168"/>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代表者の役職名と氏名を記載ください。</a:t>
              </a:r>
            </a:p>
          </p:txBody>
        </p:sp>
        <p:sp>
          <p:nvSpPr>
            <p:cNvPr id="8" name="吹き出し: 線 7">
              <a:extLst>
                <a:ext uri="{FF2B5EF4-FFF2-40B4-BE49-F238E27FC236}">
                  <a16:creationId xmlns:a16="http://schemas.microsoft.com/office/drawing/2014/main" id="{9305D6DC-027E-1811-027B-8D62C95FDE93}"/>
                </a:ext>
              </a:extLst>
            </p:cNvPr>
            <p:cNvSpPr/>
            <p:nvPr/>
          </p:nvSpPr>
          <p:spPr>
            <a:xfrm>
              <a:off x="7025834" y="5113152"/>
              <a:ext cx="1817224" cy="740621"/>
            </a:xfrm>
            <a:prstGeom prst="borderCallout1">
              <a:avLst>
                <a:gd name="adj1" fmla="val 10936"/>
                <a:gd name="adj2" fmla="val -1327"/>
                <a:gd name="adj3" fmla="val 44836"/>
                <a:gd name="adj4" fmla="val -94873"/>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応募を考えている</a:t>
              </a:r>
              <a:br>
                <a:rPr kumimoji="1" lang="en-US" altLang="ja-JP" sz="1400" dirty="0">
                  <a:solidFill>
                    <a:schemeClr val="bg1"/>
                  </a:solidFill>
                </a:rPr>
              </a:br>
              <a:r>
                <a:rPr kumimoji="1" lang="ja-JP" altLang="en-US" sz="1400" dirty="0">
                  <a:solidFill>
                    <a:schemeClr val="bg1"/>
                  </a:solidFill>
                </a:rPr>
                <a:t>モデルと相違ないか確認ください。</a:t>
              </a:r>
            </a:p>
          </p:txBody>
        </p:sp>
        <p:sp>
          <p:nvSpPr>
            <p:cNvPr id="16" name="吹き出し: 線 15">
              <a:extLst>
                <a:ext uri="{FF2B5EF4-FFF2-40B4-BE49-F238E27FC236}">
                  <a16:creationId xmlns:a16="http://schemas.microsoft.com/office/drawing/2014/main" id="{46B37BB3-2FE5-7C0C-E40F-9DE8DA933BFA}"/>
                </a:ext>
              </a:extLst>
            </p:cNvPr>
            <p:cNvSpPr/>
            <p:nvPr/>
          </p:nvSpPr>
          <p:spPr>
            <a:xfrm>
              <a:off x="7025834" y="5964270"/>
              <a:ext cx="1817224" cy="740621"/>
            </a:xfrm>
            <a:prstGeom prst="borderCallout1">
              <a:avLst>
                <a:gd name="adj1" fmla="val 10936"/>
                <a:gd name="adj2" fmla="val -1327"/>
                <a:gd name="adj3" fmla="val -12989"/>
                <a:gd name="adj4" fmla="val -136911"/>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責任者の事業者名、所属部署名、氏名を</a:t>
              </a:r>
              <a:br>
                <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b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記載ください。</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p:txBody>
        </p:sp>
        <p:sp>
          <p:nvSpPr>
            <p:cNvPr id="17" name="吹き出し: 線 16">
              <a:extLst>
                <a:ext uri="{FF2B5EF4-FFF2-40B4-BE49-F238E27FC236}">
                  <a16:creationId xmlns:a16="http://schemas.microsoft.com/office/drawing/2014/main" id="{80364FDE-4326-8739-3A8A-D2A121D10424}"/>
                </a:ext>
              </a:extLst>
            </p:cNvPr>
            <p:cNvSpPr/>
            <p:nvPr/>
          </p:nvSpPr>
          <p:spPr>
            <a:xfrm>
              <a:off x="7025834" y="6815388"/>
              <a:ext cx="1817224" cy="1160326"/>
            </a:xfrm>
            <a:prstGeom prst="borderCallout1">
              <a:avLst>
                <a:gd name="adj1" fmla="val 10936"/>
                <a:gd name="adj2" fmla="val -1327"/>
                <a:gd name="adj3" fmla="val 10920"/>
                <a:gd name="adj4" fmla="val -15856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bg1"/>
                  </a:solidFill>
                  <a:latin typeface="Aptos" panose="020B0004020202020204" pitchFamily="34" charset="0"/>
                  <a:ea typeface="游ゴシック" panose="020B0400000000000000" pitchFamily="50" charset="-128"/>
                </a:rPr>
                <a:t>担当者</a:t>
              </a: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の事業者名、所属部署名、氏名、連絡先電話番号・</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メールアドレスを</a:t>
              </a:r>
              <a:br>
                <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b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記載ください。</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p:txBody>
        </p:sp>
        <p:sp>
          <p:nvSpPr>
            <p:cNvPr id="18" name="正方形/長方形 17">
              <a:extLst>
                <a:ext uri="{FF2B5EF4-FFF2-40B4-BE49-F238E27FC236}">
                  <a16:creationId xmlns:a16="http://schemas.microsoft.com/office/drawing/2014/main" id="{BF4CB43C-FD0B-9AF4-47FE-6F557725C8AB}"/>
                </a:ext>
              </a:extLst>
            </p:cNvPr>
            <p:cNvSpPr/>
            <p:nvPr/>
          </p:nvSpPr>
          <p:spPr>
            <a:xfrm>
              <a:off x="-2314936" y="718382"/>
              <a:ext cx="5498512" cy="53044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dirty="0"/>
                <a:t>コンソーシアムで応募する場合は、代表事業者のみ記入ください。</a:t>
              </a:r>
              <a:endParaRPr kumimoji="1" lang="en-US" altLang="ja-JP" sz="1400" dirty="0"/>
            </a:p>
            <a:p>
              <a:r>
                <a:rPr kumimoji="1" lang="ja-JP" altLang="en-US" sz="1400" dirty="0"/>
                <a:t>協力企業については、</a:t>
              </a:r>
              <a:r>
                <a:rPr kumimoji="1" lang="en-US" altLang="ja-JP" sz="1400" dirty="0"/>
                <a:t>p.3</a:t>
              </a:r>
              <a:r>
                <a:rPr kumimoji="1" lang="ja-JP" altLang="en-US" sz="1400" dirty="0"/>
                <a:t>実施体制に記入ください。</a:t>
              </a:r>
            </a:p>
          </p:txBody>
        </p:sp>
        <p:sp>
          <p:nvSpPr>
            <p:cNvPr id="20" name="正方形/長方形 19">
              <a:extLst>
                <a:ext uri="{FF2B5EF4-FFF2-40B4-BE49-F238E27FC236}">
                  <a16:creationId xmlns:a16="http://schemas.microsoft.com/office/drawing/2014/main" id="{45F2EB20-2158-CD0B-B710-FF6A6F93CB22}"/>
                </a:ext>
              </a:extLst>
            </p:cNvPr>
            <p:cNvSpPr/>
            <p:nvPr/>
          </p:nvSpPr>
          <p:spPr>
            <a:xfrm>
              <a:off x="-2314936" y="261756"/>
              <a:ext cx="4375230" cy="39681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b="1" dirty="0"/>
                <a:t>記載ガイド（提出時には削除ください）</a:t>
              </a:r>
            </a:p>
          </p:txBody>
        </p:sp>
      </p:grpSp>
    </p:spTree>
    <p:extLst>
      <p:ext uri="{BB962C8B-B14F-4D97-AF65-F5344CB8AC3E}">
        <p14:creationId xmlns:p14="http://schemas.microsoft.com/office/powerpoint/2010/main" val="281635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C97DA-2520-92D0-DE29-3F7CC0C3AB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FE85B4C-1BB0-3729-882E-45ED384CBF3C}"/>
              </a:ext>
            </a:extLst>
          </p:cNvPr>
          <p:cNvSpPr>
            <a:spLocks noGrp="1"/>
          </p:cNvSpPr>
          <p:nvPr>
            <p:ph type="title"/>
          </p:nvPr>
        </p:nvSpPr>
        <p:spPr>
          <a:xfrm>
            <a:off x="188912" y="179389"/>
            <a:ext cx="6480175" cy="323850"/>
          </a:xfrm>
          <a:solidFill>
            <a:schemeClr val="accent6">
              <a:lumMod val="20000"/>
              <a:lumOff val="80000"/>
            </a:schemeClr>
          </a:solidFill>
        </p:spPr>
        <p:txBody>
          <a:bodyPr vert="horz">
            <a:normAutofit/>
          </a:bodyPr>
          <a:lstStyle/>
          <a:p>
            <a:r>
              <a:rPr kumimoji="1" lang="ja-JP" altLang="en-US" sz="1600" b="1" dirty="0">
                <a:latin typeface="Yu Gothic UI" panose="020B0500000000000000" pitchFamily="50" charset="-128"/>
                <a:ea typeface="Yu Gothic UI" panose="020B0500000000000000" pitchFamily="50" charset="-128"/>
              </a:rPr>
              <a:t>① 事業の実施方針</a:t>
            </a:r>
          </a:p>
        </p:txBody>
      </p:sp>
      <p:sp>
        <p:nvSpPr>
          <p:cNvPr id="4" name="タイトル 1">
            <a:extLst>
              <a:ext uri="{FF2B5EF4-FFF2-40B4-BE49-F238E27FC236}">
                <a16:creationId xmlns:a16="http://schemas.microsoft.com/office/drawing/2014/main" id="{B8925424-E820-B020-8F3A-F65551634E74}"/>
              </a:ext>
            </a:extLst>
          </p:cNvPr>
          <p:cNvSpPr txBox="1">
            <a:spLocks/>
          </p:cNvSpPr>
          <p:nvPr/>
        </p:nvSpPr>
        <p:spPr>
          <a:xfrm>
            <a:off x="188912" y="503239"/>
            <a:ext cx="6480175" cy="469034"/>
          </a:xfrm>
          <a:prstGeom prst="rect">
            <a:avLst/>
          </a:prstGeom>
          <a:ln>
            <a:solidFill>
              <a:schemeClr val="bg1">
                <a:lumMod val="75000"/>
              </a:schemeClr>
            </a:solidFill>
          </a:ln>
        </p:spPr>
        <p:txBody>
          <a:bodyPr vert="horz" lIns="72000" tIns="72000" rIns="72000" bIns="72000" rtlCol="0" anchor="t">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事業の実施方針</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本事業を実施するに当たっての基本的な考え方や取組方針を記載すること。</a:t>
            </a:r>
            <a:endParaRPr lang="en-US" altLang="ja-JP" sz="1100" dirty="0">
              <a:latin typeface="Yu Gothic UI" panose="020B0500000000000000" pitchFamily="50" charset="-128"/>
              <a:ea typeface="Yu Gothic UI" panose="020B0500000000000000" pitchFamily="50" charset="-128"/>
            </a:endParaRPr>
          </a:p>
        </p:txBody>
      </p:sp>
      <p:grpSp>
        <p:nvGrpSpPr>
          <p:cNvPr id="16" name="グループ化 15">
            <a:extLst>
              <a:ext uri="{FF2B5EF4-FFF2-40B4-BE49-F238E27FC236}">
                <a16:creationId xmlns:a16="http://schemas.microsoft.com/office/drawing/2014/main" id="{62692762-9A5D-DD5E-FC71-DE626D4CE5B9}"/>
              </a:ext>
            </a:extLst>
          </p:cNvPr>
          <p:cNvGrpSpPr/>
          <p:nvPr/>
        </p:nvGrpSpPr>
        <p:grpSpPr>
          <a:xfrm>
            <a:off x="260350" y="1041873"/>
            <a:ext cx="3096000" cy="212475"/>
            <a:chOff x="260350" y="1041873"/>
            <a:chExt cx="2971800" cy="212475"/>
          </a:xfrm>
        </p:grpSpPr>
        <p:cxnSp>
          <p:nvCxnSpPr>
            <p:cNvPr id="6" name="直線コネクタ 5">
              <a:extLst>
                <a:ext uri="{FF2B5EF4-FFF2-40B4-BE49-F238E27FC236}">
                  <a16:creationId xmlns:a16="http://schemas.microsoft.com/office/drawing/2014/main" id="{33C57610-62D6-BA0F-1507-3F0D3C500426}"/>
                </a:ext>
              </a:extLst>
            </p:cNvPr>
            <p:cNvCxnSpPr>
              <a:cxnSpLocks/>
            </p:cNvCxnSpPr>
            <p:nvPr/>
          </p:nvCxnSpPr>
          <p:spPr bwMode="gray">
            <a:xfrm>
              <a:off x="260350" y="1254348"/>
              <a:ext cx="297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83C69EA5-F247-87FC-8040-374879635EEA}"/>
                </a:ext>
              </a:extLst>
            </p:cNvPr>
            <p:cNvSpPr/>
            <p:nvPr/>
          </p:nvSpPr>
          <p:spPr bwMode="gray">
            <a:xfrm>
              <a:off x="260350" y="1041873"/>
              <a:ext cx="2906713" cy="14287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r>
                <a:rPr kumimoji="1" lang="ja-JP" altLang="en-US" sz="1100" b="1" dirty="0">
                  <a:solidFill>
                    <a:prstClr val="black"/>
                  </a:solidFill>
                  <a:latin typeface="Yu Gothic UI" panose="020B0500000000000000" pitchFamily="50" charset="-128"/>
                  <a:ea typeface="Yu Gothic UI" panose="020B0500000000000000" pitchFamily="50" charset="-128"/>
                  <a:sym typeface="Yu Gothic UI" panose="020B0500000000000000" pitchFamily="50" charset="-128"/>
                </a:rPr>
                <a:t>事業の</a:t>
              </a:r>
              <a:r>
                <a:rPr kumimoji="1" lang="ja-JP" altLang="en-US" sz="1100" b="1"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sym typeface="Yu Gothic UI" panose="020B0500000000000000" pitchFamily="50" charset="-128"/>
                </a:rPr>
                <a:t>背景・目的</a:t>
              </a:r>
            </a:p>
          </p:txBody>
        </p:sp>
      </p:grpSp>
      <p:grpSp>
        <p:nvGrpSpPr>
          <p:cNvPr id="15" name="グループ化 14">
            <a:extLst>
              <a:ext uri="{FF2B5EF4-FFF2-40B4-BE49-F238E27FC236}">
                <a16:creationId xmlns:a16="http://schemas.microsoft.com/office/drawing/2014/main" id="{B45821C1-11AE-767F-E947-D5885BEDADDF}"/>
              </a:ext>
            </a:extLst>
          </p:cNvPr>
          <p:cNvGrpSpPr/>
          <p:nvPr/>
        </p:nvGrpSpPr>
        <p:grpSpPr>
          <a:xfrm>
            <a:off x="3501650" y="1041873"/>
            <a:ext cx="3096000" cy="212475"/>
            <a:chOff x="3379788" y="1041873"/>
            <a:chExt cx="3192463" cy="212475"/>
          </a:xfrm>
        </p:grpSpPr>
        <p:cxnSp>
          <p:nvCxnSpPr>
            <p:cNvPr id="7" name="直線コネクタ 6">
              <a:extLst>
                <a:ext uri="{FF2B5EF4-FFF2-40B4-BE49-F238E27FC236}">
                  <a16:creationId xmlns:a16="http://schemas.microsoft.com/office/drawing/2014/main" id="{8B3C8393-636D-881F-6C09-5BBFA5E8B181}"/>
                </a:ext>
              </a:extLst>
            </p:cNvPr>
            <p:cNvCxnSpPr>
              <a:cxnSpLocks/>
            </p:cNvCxnSpPr>
            <p:nvPr/>
          </p:nvCxnSpPr>
          <p:spPr bwMode="gray">
            <a:xfrm>
              <a:off x="3379788" y="1254348"/>
              <a:ext cx="319246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99A4CE6B-1B1F-0C4E-216A-715E4348BC0F}"/>
                </a:ext>
              </a:extLst>
            </p:cNvPr>
            <p:cNvSpPr/>
            <p:nvPr/>
          </p:nvSpPr>
          <p:spPr bwMode="gray">
            <a:xfrm>
              <a:off x="3390900" y="1041873"/>
              <a:ext cx="3170238" cy="14287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r>
                <a:rPr kumimoji="1" lang="ja-JP" altLang="en-US" sz="1100" b="1" dirty="0">
                  <a:solidFill>
                    <a:prstClr val="black"/>
                  </a:solidFill>
                  <a:latin typeface="Yu Gothic UI" panose="020B0500000000000000" pitchFamily="50" charset="-128"/>
                  <a:ea typeface="Yu Gothic UI" panose="020B0500000000000000" pitchFamily="50" charset="-128"/>
                  <a:sym typeface="Yu Gothic UI" panose="020B0500000000000000" pitchFamily="50" charset="-128"/>
                </a:rPr>
                <a:t>事業の実施方針</a:t>
              </a:r>
              <a:endParaRPr kumimoji="1" lang="ja-JP" altLang="en-US" sz="1100" b="1"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sym typeface="Yu Gothic UI" panose="020B0500000000000000" pitchFamily="50" charset="-128"/>
              </a:endParaRPr>
            </a:p>
          </p:txBody>
        </p:sp>
      </p:grpSp>
      <p:sp>
        <p:nvSpPr>
          <p:cNvPr id="18" name="タイトル 1">
            <a:extLst>
              <a:ext uri="{FF2B5EF4-FFF2-40B4-BE49-F238E27FC236}">
                <a16:creationId xmlns:a16="http://schemas.microsoft.com/office/drawing/2014/main" id="{948F3ACC-A936-B65D-2127-2F7F154C5F1D}"/>
              </a:ext>
            </a:extLst>
          </p:cNvPr>
          <p:cNvSpPr txBox="1">
            <a:spLocks/>
          </p:cNvSpPr>
          <p:nvPr/>
        </p:nvSpPr>
        <p:spPr>
          <a:xfrm>
            <a:off x="188912" y="4680456"/>
            <a:ext cx="6480175" cy="468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スケジュール</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事業実施期間（</a:t>
            </a:r>
            <a:r>
              <a:rPr lang="en-US" altLang="ja-JP" sz="1100" dirty="0">
                <a:latin typeface="Yu Gothic UI" panose="020B0500000000000000" pitchFamily="50" charset="-128"/>
                <a:ea typeface="Yu Gothic UI" panose="020B0500000000000000" pitchFamily="50" charset="-128"/>
              </a:rPr>
              <a:t>2026</a:t>
            </a:r>
            <a:r>
              <a:rPr lang="ja-JP" altLang="ja-JP" sz="1100" dirty="0">
                <a:latin typeface="Yu Gothic UI" panose="020B0500000000000000" pitchFamily="50" charset="-128"/>
                <a:ea typeface="Yu Gothic UI" panose="020B0500000000000000" pitchFamily="50" charset="-128"/>
              </a:rPr>
              <a:t>年６月～</a:t>
            </a:r>
            <a:r>
              <a:rPr lang="en-US" altLang="ja-JP" sz="1100" dirty="0">
                <a:latin typeface="Yu Gothic UI" panose="020B0500000000000000" pitchFamily="50" charset="-128"/>
                <a:ea typeface="Yu Gothic UI" panose="020B0500000000000000" pitchFamily="50" charset="-128"/>
              </a:rPr>
              <a:t>2027</a:t>
            </a:r>
            <a:r>
              <a:rPr lang="ja-JP" altLang="ja-JP" sz="1100" dirty="0">
                <a:latin typeface="Yu Gothic UI" panose="020B0500000000000000" pitchFamily="50" charset="-128"/>
                <a:ea typeface="Yu Gothic UI" panose="020B0500000000000000" pitchFamily="50" charset="-128"/>
              </a:rPr>
              <a:t>年３月）における各タスクの想定スケジュールを記載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endParaRPr lang="en-US" altLang="ja-JP" sz="1100" dirty="0">
              <a:latin typeface="Yu Gothic UI" panose="020B0500000000000000" pitchFamily="50" charset="-128"/>
              <a:ea typeface="Yu Gothic UI" panose="020B0500000000000000" pitchFamily="50" charset="-128"/>
            </a:endParaRPr>
          </a:p>
        </p:txBody>
      </p:sp>
      <p:grpSp>
        <p:nvGrpSpPr>
          <p:cNvPr id="17" name="グループ化 16">
            <a:extLst>
              <a:ext uri="{FF2B5EF4-FFF2-40B4-BE49-F238E27FC236}">
                <a16:creationId xmlns:a16="http://schemas.microsoft.com/office/drawing/2014/main" id="{7E3E4B69-4DCB-096E-0F40-60AA3DCAB000}"/>
              </a:ext>
            </a:extLst>
          </p:cNvPr>
          <p:cNvGrpSpPr/>
          <p:nvPr/>
        </p:nvGrpSpPr>
        <p:grpSpPr>
          <a:xfrm>
            <a:off x="260350" y="1322609"/>
            <a:ext cx="134938" cy="3249385"/>
            <a:chOff x="260350" y="1322610"/>
            <a:chExt cx="134938" cy="4073527"/>
          </a:xfrm>
        </p:grpSpPr>
        <p:sp>
          <p:nvSpPr>
            <p:cNvPr id="5" name="正方形/長方形 4">
              <a:extLst>
                <a:ext uri="{FF2B5EF4-FFF2-40B4-BE49-F238E27FC236}">
                  <a16:creationId xmlns:a16="http://schemas.microsoft.com/office/drawing/2014/main" id="{429DAE07-608B-8520-463F-DB295A96B2B1}"/>
                </a:ext>
              </a:extLst>
            </p:cNvPr>
            <p:cNvSpPr/>
            <p:nvPr/>
          </p:nvSpPr>
          <p:spPr bwMode="gray">
            <a:xfrm>
              <a:off x="261938" y="4222974"/>
              <a:ext cx="133350" cy="1173163"/>
            </a:xfrm>
            <a:prstGeom prst="rect">
              <a:avLst/>
            </a:prstGeom>
            <a:solidFill>
              <a:schemeClr val="tx1">
                <a:lumMod val="50000"/>
                <a:lumOff val="50000"/>
              </a:schemeClr>
            </a:solidFill>
            <a:ln w="12700" cap="flat" cmpd="sng" algn="ctr">
              <a:solidFill>
                <a:srgbClr val="7F7F7F"/>
              </a:solidFill>
              <a:prstDash val="solid"/>
              <a:miter lim="800000"/>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108000" indent="-108000" algn="ctr" defTabSz="990564">
                <a:lnSpc>
                  <a:spcPct val="90000"/>
                </a:lnSpc>
                <a:buSzPct val="100000"/>
              </a:pPr>
              <a:r>
                <a:rPr kumimoji="1" lang="ja-JP" altLang="en-US" sz="1100" dirty="0">
                  <a:solidFill>
                    <a:schemeClr val="bg1"/>
                  </a:solidFill>
                  <a:latin typeface="Yu Gothic UI" panose="020B0500000000000000" pitchFamily="50" charset="-128"/>
                  <a:ea typeface="Yu Gothic UI" panose="020B0500000000000000" pitchFamily="50" charset="-128"/>
                </a:rPr>
                <a:t>目的</a:t>
              </a:r>
            </a:p>
          </p:txBody>
        </p:sp>
        <p:sp>
          <p:nvSpPr>
            <p:cNvPr id="8" name="正方形/長方形 7">
              <a:extLst>
                <a:ext uri="{FF2B5EF4-FFF2-40B4-BE49-F238E27FC236}">
                  <a16:creationId xmlns:a16="http://schemas.microsoft.com/office/drawing/2014/main" id="{43A8D928-A3FA-2E75-C260-6C0688AA4E8E}"/>
                </a:ext>
              </a:extLst>
            </p:cNvPr>
            <p:cNvSpPr/>
            <p:nvPr/>
          </p:nvSpPr>
          <p:spPr bwMode="gray">
            <a:xfrm>
              <a:off x="260350" y="1322610"/>
              <a:ext cx="133350" cy="105410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背景</a:t>
              </a:r>
            </a:p>
          </p:txBody>
        </p:sp>
        <p:sp>
          <p:nvSpPr>
            <p:cNvPr id="9" name="正方形/長方形 8">
              <a:extLst>
                <a:ext uri="{FF2B5EF4-FFF2-40B4-BE49-F238E27FC236}">
                  <a16:creationId xmlns:a16="http://schemas.microsoft.com/office/drawing/2014/main" id="{2FB724BE-F2F0-452C-CA4B-4DC92CDAF187}"/>
                </a:ext>
              </a:extLst>
            </p:cNvPr>
            <p:cNvSpPr/>
            <p:nvPr/>
          </p:nvSpPr>
          <p:spPr bwMode="gray">
            <a:xfrm>
              <a:off x="261938" y="2427510"/>
              <a:ext cx="133350" cy="1744663"/>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a:ln>
                    <a:noFill/>
                  </a:ln>
                  <a:solidFill>
                    <a:schemeClr val="bg1"/>
                  </a:solidFill>
                  <a:effectLst/>
                  <a:uLnTx/>
                  <a:uFillTx/>
                  <a:latin typeface="Yu Gothic UI" panose="020B0500000000000000" pitchFamily="50" charset="-128"/>
                  <a:ea typeface="Yu Gothic UI" panose="020B0500000000000000" pitchFamily="50" charset="-128"/>
                </a:rPr>
                <a:t>課題</a:t>
              </a:r>
            </a:p>
          </p:txBody>
        </p:sp>
      </p:grpSp>
      <p:grpSp>
        <p:nvGrpSpPr>
          <p:cNvPr id="12" name="グループ化 11">
            <a:extLst>
              <a:ext uri="{FF2B5EF4-FFF2-40B4-BE49-F238E27FC236}">
                <a16:creationId xmlns:a16="http://schemas.microsoft.com/office/drawing/2014/main" id="{D275A506-A52D-78E3-76EE-3E4AFB742098}"/>
              </a:ext>
            </a:extLst>
          </p:cNvPr>
          <p:cNvGrpSpPr/>
          <p:nvPr/>
        </p:nvGrpSpPr>
        <p:grpSpPr>
          <a:xfrm>
            <a:off x="3524410" y="1322608"/>
            <a:ext cx="3073240" cy="1045342"/>
            <a:chOff x="3524410" y="1322608"/>
            <a:chExt cx="3073240" cy="1045342"/>
          </a:xfrm>
        </p:grpSpPr>
        <p:sp>
          <p:nvSpPr>
            <p:cNvPr id="13" name="正方形/長方形 12">
              <a:extLst>
                <a:ext uri="{FF2B5EF4-FFF2-40B4-BE49-F238E27FC236}">
                  <a16:creationId xmlns:a16="http://schemas.microsoft.com/office/drawing/2014/main" id="{AF0CC5A7-79BE-2AE6-CFD7-630B6763E1AF}"/>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20" name="正方形/長方形 19">
              <a:extLst>
                <a:ext uri="{FF2B5EF4-FFF2-40B4-BE49-F238E27FC236}">
                  <a16:creationId xmlns:a16="http://schemas.microsoft.com/office/drawing/2014/main" id="{48F405C1-E178-711F-E875-E3EDD6302066}"/>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21" name="正方形/長方形 20">
              <a:extLst>
                <a:ext uri="{FF2B5EF4-FFF2-40B4-BE49-F238E27FC236}">
                  <a16:creationId xmlns:a16="http://schemas.microsoft.com/office/drawing/2014/main" id="{4F9541D4-5721-6A32-2719-4D37ACF2792C}"/>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22" name="正方形/長方形 21">
              <a:extLst>
                <a:ext uri="{FF2B5EF4-FFF2-40B4-BE49-F238E27FC236}">
                  <a16:creationId xmlns:a16="http://schemas.microsoft.com/office/drawing/2014/main" id="{BB9198BB-2F98-A84F-432B-6129414C188E}"/>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24" name="正方形/長方形 23">
              <a:extLst>
                <a:ext uri="{FF2B5EF4-FFF2-40B4-BE49-F238E27FC236}">
                  <a16:creationId xmlns:a16="http://schemas.microsoft.com/office/drawing/2014/main" id="{FE77FA71-8CB0-6F9A-8E37-2130CE97B998}"/>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sp>
        <p:nvSpPr>
          <p:cNvPr id="42" name="正方形/長方形 41">
            <a:extLst>
              <a:ext uri="{FF2B5EF4-FFF2-40B4-BE49-F238E27FC236}">
                <a16:creationId xmlns:a16="http://schemas.microsoft.com/office/drawing/2014/main" id="{C53E00B1-1D04-55CE-26EF-1172866AD8C3}"/>
              </a:ext>
            </a:extLst>
          </p:cNvPr>
          <p:cNvSpPr/>
          <p:nvPr/>
        </p:nvSpPr>
        <p:spPr bwMode="gray">
          <a:xfrm>
            <a:off x="434974" y="3636180"/>
            <a:ext cx="2921375" cy="935814"/>
          </a:xfrm>
          <a:prstGeom prst="rect">
            <a:avLst/>
          </a:prstGeom>
          <a:solidFill>
            <a:schemeClr val="bg1"/>
          </a:solidFill>
          <a:ln w="12700" cap="flat" cmpd="sng" algn="ctr">
            <a:solidFill>
              <a:schemeClr val="tx1">
                <a:lumMod val="50000"/>
                <a:lumOff val="50000"/>
              </a:schemeClr>
            </a:solidFill>
            <a:prstDash val="solid"/>
            <a:miter lim="800000"/>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a:lnSpc>
                <a:spcPct val="90000"/>
              </a:lnSpc>
              <a:buSzPct val="100000"/>
              <a:buFont typeface="Wingdings" panose="05000000000000000000" pitchFamily="2" charset="2"/>
              <a:buChar char="n"/>
            </a:pPr>
            <a:r>
              <a:rPr kumimoji="1" lang="ja-JP" altLang="en-US" sz="1100" dirty="0">
                <a:highlight>
                  <a:srgbClr val="FFFF00"/>
                </a:highlight>
                <a:latin typeface="Yu Gothic UI" panose="020B0500000000000000" pitchFamily="50" charset="-128"/>
                <a:ea typeface="Yu Gothic UI" panose="020B0500000000000000" pitchFamily="50" charset="-128"/>
              </a:rPr>
              <a:t>＜目的＞</a:t>
            </a:r>
          </a:p>
        </p:txBody>
      </p:sp>
      <p:sp>
        <p:nvSpPr>
          <p:cNvPr id="43" name="正方形/長方形 42">
            <a:extLst>
              <a:ext uri="{FF2B5EF4-FFF2-40B4-BE49-F238E27FC236}">
                <a16:creationId xmlns:a16="http://schemas.microsoft.com/office/drawing/2014/main" id="{767C0A57-01E8-5D5E-957A-1E860DFF0A12}"/>
              </a:ext>
            </a:extLst>
          </p:cNvPr>
          <p:cNvSpPr/>
          <p:nvPr/>
        </p:nvSpPr>
        <p:spPr bwMode="gray">
          <a:xfrm>
            <a:off x="434974" y="1322609"/>
            <a:ext cx="2921375" cy="840838"/>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lvl="0" indent="-171450" defTabSz="990564" rtl="0" eaLnBrk="1" fontAlgn="auto" latinLnBrk="0" hangingPunct="1">
              <a:lnSpc>
                <a:spcPct val="90000"/>
              </a:lnSpc>
              <a:spcBef>
                <a:spcPts val="0"/>
              </a:spcBef>
              <a:spcAft>
                <a:spcPts val="0"/>
              </a:spcAft>
              <a:buClrTx/>
              <a:buSzPct val="100000"/>
              <a:buFont typeface="Wingdings" panose="05000000000000000000" pitchFamily="2" charset="2"/>
              <a:buChar char="n"/>
              <a:tabLst/>
              <a:defRPr/>
            </a:pPr>
            <a:r>
              <a:rPr lang="ja-JP" altLang="en-US" sz="1100" dirty="0">
                <a:highlight>
                  <a:srgbClr val="FFFF00"/>
                </a:highlight>
                <a:latin typeface="Yu Gothic UI" panose="020B0500000000000000" pitchFamily="50" charset="-128"/>
                <a:ea typeface="Yu Gothic UI" panose="020B0500000000000000" pitchFamily="50" charset="-128"/>
              </a:rPr>
              <a:t>＜</a:t>
            </a: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背景＞</a:t>
            </a:r>
          </a:p>
        </p:txBody>
      </p:sp>
      <p:sp>
        <p:nvSpPr>
          <p:cNvPr id="44" name="正方形/長方形 43">
            <a:extLst>
              <a:ext uri="{FF2B5EF4-FFF2-40B4-BE49-F238E27FC236}">
                <a16:creationId xmlns:a16="http://schemas.microsoft.com/office/drawing/2014/main" id="{0EDA2672-DB0C-AE2A-F4F8-96557938FB5B}"/>
              </a:ext>
            </a:extLst>
          </p:cNvPr>
          <p:cNvSpPr/>
          <p:nvPr/>
        </p:nvSpPr>
        <p:spPr bwMode="gray">
          <a:xfrm>
            <a:off x="434974" y="2203970"/>
            <a:ext cx="2921375" cy="1391690"/>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lvl="0" indent="-171450" defTabSz="990564" rtl="0" eaLnBrk="1" fontAlgn="auto" latinLnBrk="0" hangingPunct="1">
              <a:lnSpc>
                <a:spcPct val="90000"/>
              </a:lnSpc>
              <a:spcBef>
                <a:spcPts val="0"/>
              </a:spcBef>
              <a:spcAft>
                <a:spcPts val="0"/>
              </a:spcAft>
              <a:buClrTx/>
              <a:buSzPct val="100000"/>
              <a:buFont typeface="Wingdings" panose="05000000000000000000" pitchFamily="2" charset="2"/>
              <a:buChar char="n"/>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＜課題＞</a:t>
            </a:r>
          </a:p>
        </p:txBody>
      </p:sp>
      <p:graphicFrame>
        <p:nvGraphicFramePr>
          <p:cNvPr id="45" name="表 44">
            <a:extLst>
              <a:ext uri="{FF2B5EF4-FFF2-40B4-BE49-F238E27FC236}">
                <a16:creationId xmlns:a16="http://schemas.microsoft.com/office/drawing/2014/main" id="{11C118BB-15F6-9654-81C0-5E3E88FD33E8}"/>
              </a:ext>
            </a:extLst>
          </p:cNvPr>
          <p:cNvGraphicFramePr>
            <a:graphicFrameLocks noGrp="1"/>
          </p:cNvGraphicFramePr>
          <p:nvPr>
            <p:extLst>
              <p:ext uri="{D42A27DB-BD31-4B8C-83A1-F6EECF244321}">
                <p14:modId xmlns:p14="http://schemas.microsoft.com/office/powerpoint/2010/main" val="62078191"/>
              </p:ext>
            </p:extLst>
          </p:nvPr>
        </p:nvGraphicFramePr>
        <p:xfrm>
          <a:off x="188912" y="5538086"/>
          <a:ext cx="6480176" cy="2557991"/>
        </p:xfrm>
        <a:graphic>
          <a:graphicData uri="http://schemas.openxmlformats.org/drawingml/2006/table">
            <a:tbl>
              <a:tblPr firstRow="1" bandRow="1">
                <a:tableStyleId>{2D5ABB26-0587-4C30-8999-92F81FD0307C}</a:tableStyleId>
              </a:tblPr>
              <a:tblGrid>
                <a:gridCol w="1707166">
                  <a:extLst>
                    <a:ext uri="{9D8B030D-6E8A-4147-A177-3AD203B41FA5}">
                      <a16:colId xmlns:a16="http://schemas.microsoft.com/office/drawing/2014/main" val="4259470502"/>
                    </a:ext>
                  </a:extLst>
                </a:gridCol>
                <a:gridCol w="477301">
                  <a:extLst>
                    <a:ext uri="{9D8B030D-6E8A-4147-A177-3AD203B41FA5}">
                      <a16:colId xmlns:a16="http://schemas.microsoft.com/office/drawing/2014/main" val="1189299052"/>
                    </a:ext>
                  </a:extLst>
                </a:gridCol>
                <a:gridCol w="477301">
                  <a:extLst>
                    <a:ext uri="{9D8B030D-6E8A-4147-A177-3AD203B41FA5}">
                      <a16:colId xmlns:a16="http://schemas.microsoft.com/office/drawing/2014/main" val="521304676"/>
                    </a:ext>
                  </a:extLst>
                </a:gridCol>
                <a:gridCol w="477301">
                  <a:extLst>
                    <a:ext uri="{9D8B030D-6E8A-4147-A177-3AD203B41FA5}">
                      <a16:colId xmlns:a16="http://schemas.microsoft.com/office/drawing/2014/main" val="163350745"/>
                    </a:ext>
                  </a:extLst>
                </a:gridCol>
                <a:gridCol w="477301">
                  <a:extLst>
                    <a:ext uri="{9D8B030D-6E8A-4147-A177-3AD203B41FA5}">
                      <a16:colId xmlns:a16="http://schemas.microsoft.com/office/drawing/2014/main" val="355215180"/>
                    </a:ext>
                  </a:extLst>
                </a:gridCol>
                <a:gridCol w="477301">
                  <a:extLst>
                    <a:ext uri="{9D8B030D-6E8A-4147-A177-3AD203B41FA5}">
                      <a16:colId xmlns:a16="http://schemas.microsoft.com/office/drawing/2014/main" val="1801834953"/>
                    </a:ext>
                  </a:extLst>
                </a:gridCol>
                <a:gridCol w="477301">
                  <a:extLst>
                    <a:ext uri="{9D8B030D-6E8A-4147-A177-3AD203B41FA5}">
                      <a16:colId xmlns:a16="http://schemas.microsoft.com/office/drawing/2014/main" val="3962424742"/>
                    </a:ext>
                  </a:extLst>
                </a:gridCol>
                <a:gridCol w="477301">
                  <a:extLst>
                    <a:ext uri="{9D8B030D-6E8A-4147-A177-3AD203B41FA5}">
                      <a16:colId xmlns:a16="http://schemas.microsoft.com/office/drawing/2014/main" val="3999536853"/>
                    </a:ext>
                  </a:extLst>
                </a:gridCol>
                <a:gridCol w="477301">
                  <a:extLst>
                    <a:ext uri="{9D8B030D-6E8A-4147-A177-3AD203B41FA5}">
                      <a16:colId xmlns:a16="http://schemas.microsoft.com/office/drawing/2014/main" val="2487508461"/>
                    </a:ext>
                  </a:extLst>
                </a:gridCol>
                <a:gridCol w="477301">
                  <a:extLst>
                    <a:ext uri="{9D8B030D-6E8A-4147-A177-3AD203B41FA5}">
                      <a16:colId xmlns:a16="http://schemas.microsoft.com/office/drawing/2014/main" val="2503296056"/>
                    </a:ext>
                  </a:extLst>
                </a:gridCol>
                <a:gridCol w="477301">
                  <a:extLst>
                    <a:ext uri="{9D8B030D-6E8A-4147-A177-3AD203B41FA5}">
                      <a16:colId xmlns:a16="http://schemas.microsoft.com/office/drawing/2014/main" val="816759763"/>
                    </a:ext>
                  </a:extLst>
                </a:gridCol>
              </a:tblGrid>
              <a:tr h="229591">
                <a:tc rowSpan="3">
                  <a:txBody>
                    <a:bodyPr/>
                    <a:lstStyle/>
                    <a:p>
                      <a:pPr algn="ctr"/>
                      <a:r>
                        <a:rPr kumimoji="1" lang="ja-JP" altLang="en-US" sz="1100" b="1" dirty="0">
                          <a:solidFill>
                            <a:schemeClr val="tx1"/>
                          </a:solidFill>
                          <a:latin typeface="Yu Gothic UI" panose="020B0500000000000000" pitchFamily="50" charset="-128"/>
                          <a:ea typeface="Yu Gothic UI" panose="020B0500000000000000" pitchFamily="50" charset="-128"/>
                        </a:rPr>
                        <a:t>タスク</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gridSpan="7">
                  <a:txBody>
                    <a:bodyPr/>
                    <a:lstStyle/>
                    <a:p>
                      <a:pPr algn="ctr"/>
                      <a:r>
                        <a:rPr kumimoji="1" lang="en-US" altLang="ja-JP" sz="1100" dirty="0">
                          <a:solidFill>
                            <a:schemeClr val="bg1"/>
                          </a:solidFill>
                        </a:rPr>
                        <a:t>2026</a:t>
                      </a:r>
                      <a:r>
                        <a:rPr kumimoji="1" lang="ja-JP" altLang="en-US" sz="1100" dirty="0">
                          <a:solidFill>
                            <a:schemeClr val="bg1"/>
                          </a:solidFill>
                        </a:rPr>
                        <a:t>年</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3">
                  <a:txBody>
                    <a:bodyPr/>
                    <a:lstStyle/>
                    <a:p>
                      <a:pPr algn="ctr"/>
                      <a:r>
                        <a:rPr kumimoji="1" lang="en-US" altLang="ja-JP" sz="1100" b="1" dirty="0">
                          <a:solidFill>
                            <a:schemeClr val="bg1"/>
                          </a:solidFill>
                          <a:latin typeface="Yu Gothic UI" panose="020B0500000000000000" pitchFamily="50" charset="-128"/>
                          <a:ea typeface="Yu Gothic UI" panose="020B0500000000000000" pitchFamily="50" charset="-128"/>
                        </a:rPr>
                        <a:t>2027</a:t>
                      </a:r>
                      <a:r>
                        <a:rPr kumimoji="1" lang="ja-JP" altLang="en-US" sz="1100" b="1" dirty="0">
                          <a:solidFill>
                            <a:schemeClr val="bg1"/>
                          </a:solidFill>
                          <a:latin typeface="Yu Gothic UI" panose="020B0500000000000000" pitchFamily="50" charset="-128"/>
                          <a:ea typeface="Yu Gothic UI" panose="020B0500000000000000" pitchFamily="50" charset="-128"/>
                        </a:rPr>
                        <a:t>年</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728434"/>
                  </a:ext>
                </a:extLst>
              </a:tr>
              <a:tr h="229591">
                <a:tc vMerge="1">
                  <a:txBody>
                    <a:bodyPr/>
                    <a:lstStyle/>
                    <a:p>
                      <a:endParaRPr kumimoji="1" lang="ja-JP" altLang="en-US" sz="12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6</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7</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8</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9</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10</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11</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12</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1</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2</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dirty="0">
                          <a:solidFill>
                            <a:schemeClr val="bg1"/>
                          </a:solidFill>
                          <a:latin typeface="Yu Gothic UI" panose="020B0500000000000000" pitchFamily="50" charset="-128"/>
                          <a:ea typeface="Yu Gothic UI" panose="020B0500000000000000" pitchFamily="50" charset="-128"/>
                        </a:rPr>
                        <a:t>3</a:t>
                      </a:r>
                      <a:r>
                        <a:rPr kumimoji="1" lang="ja-JP" altLang="en-US" sz="1100" dirty="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3755634379"/>
                  </a:ext>
                </a:extLst>
              </a:tr>
              <a:tr h="691774">
                <a:tc vMerge="1">
                  <a:txBody>
                    <a:bodyPr/>
                    <a:lstStyle/>
                    <a:p>
                      <a:endParaRPr kumimoji="1" lang="ja-JP" altLang="en-US" sz="1000"/>
                    </a:p>
                  </a:txBody>
                  <a:tcPr marL="29250" marR="29250" marT="29250" marB="29250">
                    <a:lnL w="31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2742980"/>
                  </a:ext>
                </a:extLst>
              </a:tr>
              <a:tr h="229591">
                <a:tc>
                  <a:txBody>
                    <a:bodyPr/>
                    <a:lstStyle/>
                    <a:p>
                      <a:r>
                        <a:rPr kumimoji="1" lang="ja-JP" altLang="en-US" sz="1100">
                          <a:latin typeface="Yu Gothic UI" panose="020B0500000000000000" pitchFamily="50" charset="-128"/>
                          <a:ea typeface="Yu Gothic UI" panose="020B0500000000000000" pitchFamily="50" charset="-128"/>
                        </a:rPr>
                        <a:t>全体スケジュールの策定</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41907735"/>
                  </a:ext>
                </a:extLst>
              </a:tr>
              <a:tr h="229591">
                <a:tc>
                  <a:txBody>
                    <a:bodyPr/>
                    <a:lstStyle/>
                    <a:p>
                      <a:r>
                        <a:rPr kumimoji="1" lang="ja-JP" altLang="en-US" sz="1100" dirty="0">
                          <a:latin typeface="Yu Gothic UI" panose="020B0500000000000000" pitchFamily="50" charset="-128"/>
                          <a:ea typeface="Yu Gothic UI" panose="020B0500000000000000" pitchFamily="50" charset="-128"/>
                        </a:rPr>
                        <a:t>実施計画書作成</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7922228"/>
                  </a:ext>
                </a:extLst>
              </a:tr>
              <a:tr h="229591">
                <a:tc>
                  <a:txBody>
                    <a:bodyPr/>
                    <a:lstStyle/>
                    <a:p>
                      <a:r>
                        <a:rPr kumimoji="1" lang="ja-JP" altLang="en-US" sz="1100">
                          <a:latin typeface="Yu Gothic UI" panose="020B0500000000000000" pitchFamily="50" charset="-128"/>
                          <a:ea typeface="Yu Gothic UI" panose="020B0500000000000000" pitchFamily="50" charset="-128"/>
                        </a:rPr>
                        <a:t>事前準備</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9815850"/>
                  </a:ext>
                </a:extLst>
              </a:tr>
              <a:tr h="229591">
                <a:tc>
                  <a:txBody>
                    <a:bodyPr/>
                    <a:lstStyle/>
                    <a:p>
                      <a:r>
                        <a:rPr kumimoji="1" lang="ja-JP" altLang="en-US" sz="1100">
                          <a:latin typeface="Yu Gothic UI" panose="020B0500000000000000" pitchFamily="50" charset="-128"/>
                          <a:ea typeface="Yu Gothic UI" panose="020B0500000000000000" pitchFamily="50" charset="-128"/>
                        </a:rPr>
                        <a:t>事業化調査</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12153957"/>
                  </a:ext>
                </a:extLst>
              </a:tr>
              <a:tr h="229591">
                <a:tc>
                  <a:txBody>
                    <a:bodyPr/>
                    <a:lstStyle/>
                    <a:p>
                      <a:r>
                        <a:rPr kumimoji="1" lang="ja-JP" altLang="en-US" sz="1100">
                          <a:latin typeface="Yu Gothic UI" panose="020B0500000000000000" pitchFamily="50" charset="-128"/>
                          <a:ea typeface="Yu Gothic UI" panose="020B0500000000000000" pitchFamily="50" charset="-128"/>
                        </a:rPr>
                        <a:t>とりまとめ</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68713931"/>
                  </a:ext>
                </a:extLst>
              </a:tr>
              <a:tr h="229591">
                <a:tc>
                  <a:txBody>
                    <a:bodyPr/>
                    <a:lstStyle/>
                    <a:p>
                      <a:r>
                        <a:rPr kumimoji="1" lang="ja-JP" altLang="en-US" sz="1100" dirty="0">
                          <a:latin typeface="Yu Gothic UI" panose="020B0500000000000000" pitchFamily="50" charset="-128"/>
                          <a:ea typeface="Yu Gothic UI" panose="020B0500000000000000" pitchFamily="50" charset="-128"/>
                        </a:rPr>
                        <a:t>成果物作成・発表</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25329019"/>
                  </a:ext>
                </a:extLst>
              </a:tr>
            </a:tbl>
          </a:graphicData>
        </a:graphic>
      </p:graphicFrame>
      <p:sp>
        <p:nvSpPr>
          <p:cNvPr id="46" name="正方形/長方形 45">
            <a:extLst>
              <a:ext uri="{FF2B5EF4-FFF2-40B4-BE49-F238E27FC236}">
                <a16:creationId xmlns:a16="http://schemas.microsoft.com/office/drawing/2014/main" id="{03ED2297-567F-3F08-D0BA-79A1ADDBBE11}"/>
              </a:ext>
            </a:extLst>
          </p:cNvPr>
          <p:cNvSpPr/>
          <p:nvPr/>
        </p:nvSpPr>
        <p:spPr bwMode="gray">
          <a:xfrm>
            <a:off x="5360219" y="5222233"/>
            <a:ext cx="1237431" cy="216579"/>
          </a:xfrm>
          <a:prstGeom prst="rect">
            <a:avLst/>
          </a:prstGeom>
          <a:solidFill>
            <a:schemeClr val="accent6">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dirty="0">
                <a:ln>
                  <a:noFill/>
                </a:ln>
                <a:solidFill>
                  <a:prstClr val="black"/>
                </a:solidFill>
                <a:effectLst/>
                <a:uLnTx/>
                <a:uFillTx/>
                <a:latin typeface="+mn-lt"/>
                <a:ea typeface="+mn-ea"/>
                <a:cs typeface="+mn-cs"/>
              </a:rPr>
              <a:t>予備のスケジュール</a:t>
            </a:r>
          </a:p>
        </p:txBody>
      </p:sp>
      <p:sp>
        <p:nvSpPr>
          <p:cNvPr id="47" name="正方形/長方形 46">
            <a:extLst>
              <a:ext uri="{FF2B5EF4-FFF2-40B4-BE49-F238E27FC236}">
                <a16:creationId xmlns:a16="http://schemas.microsoft.com/office/drawing/2014/main" id="{5A6F2525-CE5F-521C-FB36-2A163B1A3BEA}"/>
              </a:ext>
            </a:extLst>
          </p:cNvPr>
          <p:cNvSpPr/>
          <p:nvPr/>
        </p:nvSpPr>
        <p:spPr bwMode="gray">
          <a:xfrm>
            <a:off x="4051351" y="5218088"/>
            <a:ext cx="1237431" cy="216579"/>
          </a:xfrm>
          <a:prstGeom prst="rect">
            <a:avLst/>
          </a:prstGeom>
          <a:solidFill>
            <a:schemeClr val="accent6">
              <a:lumMod val="40000"/>
              <a:lumOff val="6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dirty="0">
                <a:ln>
                  <a:noFill/>
                </a:ln>
                <a:solidFill>
                  <a:prstClr val="black"/>
                </a:solidFill>
                <a:effectLst/>
                <a:uLnTx/>
                <a:uFillTx/>
                <a:latin typeface="+mn-lt"/>
                <a:ea typeface="+mn-ea"/>
                <a:cs typeface="+mn-cs"/>
              </a:rPr>
              <a:t>基本スケジュール</a:t>
            </a:r>
          </a:p>
        </p:txBody>
      </p:sp>
      <p:sp>
        <p:nvSpPr>
          <p:cNvPr id="48" name="テキスト ボックス 47">
            <a:extLst>
              <a:ext uri="{FF2B5EF4-FFF2-40B4-BE49-F238E27FC236}">
                <a16:creationId xmlns:a16="http://schemas.microsoft.com/office/drawing/2014/main" id="{47FAE5BF-9A09-C2F9-F7B2-D6CD947308E9}"/>
              </a:ext>
            </a:extLst>
          </p:cNvPr>
          <p:cNvSpPr txBox="1"/>
          <p:nvPr/>
        </p:nvSpPr>
        <p:spPr>
          <a:xfrm>
            <a:off x="3591085" y="5222233"/>
            <a:ext cx="683502" cy="246221"/>
          </a:xfrm>
          <a:prstGeom prst="rect">
            <a:avLst/>
          </a:prstGeom>
          <a:noFill/>
        </p:spPr>
        <p:txBody>
          <a:bodyPr wrap="square" rtlCol="0">
            <a:spAutoFit/>
          </a:bodyPr>
          <a:lstStyle/>
          <a:p>
            <a:r>
              <a:rPr kumimoji="1" lang="ja-JP" altLang="en-US" sz="1000" b="1" dirty="0"/>
              <a:t>凡例：</a:t>
            </a:r>
          </a:p>
        </p:txBody>
      </p:sp>
      <p:sp>
        <p:nvSpPr>
          <p:cNvPr id="51" name="テキスト ボックス 50">
            <a:extLst>
              <a:ext uri="{FF2B5EF4-FFF2-40B4-BE49-F238E27FC236}">
                <a16:creationId xmlns:a16="http://schemas.microsoft.com/office/drawing/2014/main" id="{C819C4AE-3686-1898-6168-A7E379F0B6D5}"/>
              </a:ext>
            </a:extLst>
          </p:cNvPr>
          <p:cNvSpPr txBox="1"/>
          <p:nvPr/>
        </p:nvSpPr>
        <p:spPr bwMode="gray">
          <a:xfrm>
            <a:off x="3409678" y="6115465"/>
            <a:ext cx="914400" cy="250518"/>
          </a:xfrm>
          <a:prstGeom prst="rect">
            <a:avLst/>
          </a:prstGeom>
          <a:noFill/>
        </p:spPr>
        <p:txBody>
          <a:bodyPr wrap="square" lIns="0" tIns="0" rIns="0" bIns="0" rtlCol="0" anchor="b">
            <a:spAutoFit/>
          </a:bodyPr>
          <a:lstStyle>
            <a:defPPr>
              <a:defRPr lang="en-US"/>
            </a:defPPr>
            <a:lvl1pPr marL="0" marR="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kumimoji="1" sz="900" b="0" i="0" u="none" strike="noStrike" cap="none" spc="0" normalizeH="0" baseline="0">
                <a:ln>
                  <a:noFill/>
                </a:ln>
                <a:solidFill>
                  <a:prstClr val="black"/>
                </a:solidFill>
                <a:effectLst/>
                <a:uLnTx/>
                <a:uFillTx/>
                <a:latin typeface="+mn-lt"/>
                <a:cs typeface="+mn-cs"/>
              </a:defRPr>
            </a:lvl1pPr>
          </a:lstStyle>
          <a:p>
            <a:pPr>
              <a:lnSpc>
                <a:spcPct val="90000"/>
              </a:lnSpc>
            </a:pPr>
            <a:r>
              <a:rPr lang="ja-JP" altLang="en-US" dirty="0"/>
              <a:t>調査地の</a:t>
            </a:r>
            <a:br>
              <a:rPr lang="en-US" altLang="ja-JP" dirty="0"/>
            </a:br>
            <a:r>
              <a:rPr lang="ja-JP" altLang="en-US" dirty="0"/>
              <a:t>確定</a:t>
            </a:r>
          </a:p>
        </p:txBody>
      </p:sp>
      <p:sp>
        <p:nvSpPr>
          <p:cNvPr id="52" name="テキスト ボックス 51">
            <a:extLst>
              <a:ext uri="{FF2B5EF4-FFF2-40B4-BE49-F238E27FC236}">
                <a16:creationId xmlns:a16="http://schemas.microsoft.com/office/drawing/2014/main" id="{CCDF5938-41AE-10A1-7B2A-3280AF368DAA}"/>
              </a:ext>
            </a:extLst>
          </p:cNvPr>
          <p:cNvSpPr txBox="1"/>
          <p:nvPr/>
        </p:nvSpPr>
        <p:spPr bwMode="gray">
          <a:xfrm>
            <a:off x="6085624" y="6116684"/>
            <a:ext cx="656223" cy="249299"/>
          </a:xfrm>
          <a:prstGeom prst="rect">
            <a:avLst/>
          </a:prstGeom>
          <a:noFill/>
        </p:spPr>
        <p:txBody>
          <a:bodyPr wrap="square" lIns="0" tIns="0" rIns="0" bIns="0" rtlCol="0" anchor="b">
            <a:spAutoFit/>
          </a:bodyPr>
          <a:lstStyle/>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a:ln>
                  <a:noFill/>
                </a:ln>
                <a:solidFill>
                  <a:prstClr val="black"/>
                </a:solidFill>
                <a:effectLst/>
                <a:uLnTx/>
                <a:uFillTx/>
                <a:latin typeface="+mn-lt"/>
                <a:ea typeface="+mn-ea"/>
                <a:cs typeface="+mn-cs"/>
              </a:rPr>
              <a:t>事業</a:t>
            </a:r>
            <a:endParaRPr kumimoji="1" lang="en-US" altLang="ja-JP" sz="9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a:solidFill>
                  <a:prstClr val="black"/>
                </a:solidFill>
                <a:latin typeface="+mn-lt"/>
                <a:cs typeface="+mn-cs"/>
              </a:rPr>
              <a:t>終了</a:t>
            </a:r>
            <a:endParaRPr kumimoji="1" lang="ja-JP" altLang="en-US" sz="900" b="0" i="0" u="none" strike="noStrike" kern="1200" cap="none" spc="0" normalizeH="0" baseline="0" noProof="0">
              <a:ln>
                <a:noFill/>
              </a:ln>
              <a:solidFill>
                <a:prstClr val="black"/>
              </a:solidFill>
              <a:effectLst/>
              <a:uLnTx/>
              <a:uFillTx/>
              <a:latin typeface="+mn-lt"/>
              <a:ea typeface="+mn-ea"/>
              <a:cs typeface="+mn-cs"/>
            </a:endParaRPr>
          </a:p>
        </p:txBody>
      </p:sp>
      <p:sp>
        <p:nvSpPr>
          <p:cNvPr id="53" name="二等辺三角形 52">
            <a:extLst>
              <a:ext uri="{FF2B5EF4-FFF2-40B4-BE49-F238E27FC236}">
                <a16:creationId xmlns:a16="http://schemas.microsoft.com/office/drawing/2014/main" id="{31D10803-4846-049D-4658-DC7ADEF63F63}"/>
              </a:ext>
            </a:extLst>
          </p:cNvPr>
          <p:cNvSpPr/>
          <p:nvPr/>
        </p:nvSpPr>
        <p:spPr bwMode="gray">
          <a:xfrm rot="10800000">
            <a:off x="6321968" y="637463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二等辺三角形 53">
            <a:extLst>
              <a:ext uri="{FF2B5EF4-FFF2-40B4-BE49-F238E27FC236}">
                <a16:creationId xmlns:a16="http://schemas.microsoft.com/office/drawing/2014/main" id="{F1A4FB4D-4E6D-6E10-CC72-9A87C9154DC5}"/>
              </a:ext>
            </a:extLst>
          </p:cNvPr>
          <p:cNvSpPr/>
          <p:nvPr/>
        </p:nvSpPr>
        <p:spPr bwMode="gray">
          <a:xfrm rot="10800000">
            <a:off x="2973396" y="637463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テキスト ボックス 54">
            <a:extLst>
              <a:ext uri="{FF2B5EF4-FFF2-40B4-BE49-F238E27FC236}">
                <a16:creationId xmlns:a16="http://schemas.microsoft.com/office/drawing/2014/main" id="{2EE4AC7A-B756-6EE3-8FDE-BA6C16897745}"/>
              </a:ext>
            </a:extLst>
          </p:cNvPr>
          <p:cNvSpPr txBox="1"/>
          <p:nvPr/>
        </p:nvSpPr>
        <p:spPr bwMode="gray">
          <a:xfrm>
            <a:off x="2555055" y="6116684"/>
            <a:ext cx="998044" cy="249299"/>
          </a:xfrm>
          <a:prstGeom prst="rect">
            <a:avLst/>
          </a:prstGeom>
          <a:noFill/>
        </p:spPr>
        <p:txBody>
          <a:bodyPr wrap="square" lIns="0" tIns="0" rIns="0" bIns="0" rtlCol="0" anchor="b">
            <a:spAutoFit/>
          </a:bodyPr>
          <a:lstStyle/>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dirty="0">
                <a:ln>
                  <a:noFill/>
                </a:ln>
                <a:solidFill>
                  <a:prstClr val="black"/>
                </a:solidFill>
                <a:effectLst/>
                <a:uLnTx/>
                <a:uFillTx/>
                <a:latin typeface="+mn-lt"/>
                <a:ea typeface="+mn-ea"/>
                <a:cs typeface="+mn-cs"/>
              </a:rPr>
              <a:t>ステークホルダー巻き込み</a:t>
            </a:r>
          </a:p>
        </p:txBody>
      </p:sp>
      <p:sp>
        <p:nvSpPr>
          <p:cNvPr id="56" name="二等辺三角形 55">
            <a:extLst>
              <a:ext uri="{FF2B5EF4-FFF2-40B4-BE49-F238E27FC236}">
                <a16:creationId xmlns:a16="http://schemas.microsoft.com/office/drawing/2014/main" id="{9A3A8886-E590-CF09-BC8D-3DF969E26B4B}"/>
              </a:ext>
            </a:extLst>
          </p:cNvPr>
          <p:cNvSpPr/>
          <p:nvPr/>
        </p:nvSpPr>
        <p:spPr bwMode="gray">
          <a:xfrm rot="10800000">
            <a:off x="3805081" y="636859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14" name="グループ化 13">
            <a:extLst>
              <a:ext uri="{FF2B5EF4-FFF2-40B4-BE49-F238E27FC236}">
                <a16:creationId xmlns:a16="http://schemas.microsoft.com/office/drawing/2014/main" id="{7EB64C62-BC02-E9BB-2FF3-9DBC6E943E69}"/>
              </a:ext>
            </a:extLst>
          </p:cNvPr>
          <p:cNvGrpSpPr/>
          <p:nvPr/>
        </p:nvGrpSpPr>
        <p:grpSpPr>
          <a:xfrm>
            <a:off x="3524410" y="3526652"/>
            <a:ext cx="3073240" cy="1045342"/>
            <a:chOff x="3524410" y="1322608"/>
            <a:chExt cx="3073240" cy="1045342"/>
          </a:xfrm>
        </p:grpSpPr>
        <p:sp>
          <p:nvSpPr>
            <p:cNvPr id="19" name="正方形/長方形 18">
              <a:extLst>
                <a:ext uri="{FF2B5EF4-FFF2-40B4-BE49-F238E27FC236}">
                  <a16:creationId xmlns:a16="http://schemas.microsoft.com/office/drawing/2014/main" id="{7DA46893-874B-5820-CF43-8A5590D633BD}"/>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41" name="正方形/長方形 40">
              <a:extLst>
                <a:ext uri="{FF2B5EF4-FFF2-40B4-BE49-F238E27FC236}">
                  <a16:creationId xmlns:a16="http://schemas.microsoft.com/office/drawing/2014/main" id="{EF872932-86F9-BC42-3E92-B099858BE284}"/>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62" name="正方形/長方形 61">
              <a:extLst>
                <a:ext uri="{FF2B5EF4-FFF2-40B4-BE49-F238E27FC236}">
                  <a16:creationId xmlns:a16="http://schemas.microsoft.com/office/drawing/2014/main" id="{5E6BE4AE-86FA-9390-AA82-95AAC2D17819}"/>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63" name="正方形/長方形 62">
              <a:extLst>
                <a:ext uri="{FF2B5EF4-FFF2-40B4-BE49-F238E27FC236}">
                  <a16:creationId xmlns:a16="http://schemas.microsoft.com/office/drawing/2014/main" id="{4437526B-BCF0-1D6B-128D-ED50DAC23B0F}"/>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64" name="正方形/長方形 63">
              <a:extLst>
                <a:ext uri="{FF2B5EF4-FFF2-40B4-BE49-F238E27FC236}">
                  <a16:creationId xmlns:a16="http://schemas.microsoft.com/office/drawing/2014/main" id="{239E95D9-88A2-A145-F746-B97C557111AC}"/>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grpSp>
        <p:nvGrpSpPr>
          <p:cNvPr id="65" name="グループ化 64">
            <a:extLst>
              <a:ext uri="{FF2B5EF4-FFF2-40B4-BE49-F238E27FC236}">
                <a16:creationId xmlns:a16="http://schemas.microsoft.com/office/drawing/2014/main" id="{840939E1-978E-388D-416D-FB3A8ADBD03F}"/>
              </a:ext>
            </a:extLst>
          </p:cNvPr>
          <p:cNvGrpSpPr/>
          <p:nvPr/>
        </p:nvGrpSpPr>
        <p:grpSpPr>
          <a:xfrm>
            <a:off x="3524410" y="2424630"/>
            <a:ext cx="3073240" cy="1045342"/>
            <a:chOff x="3524410" y="1322608"/>
            <a:chExt cx="3073240" cy="1045342"/>
          </a:xfrm>
        </p:grpSpPr>
        <p:sp>
          <p:nvSpPr>
            <p:cNvPr id="66" name="正方形/長方形 65">
              <a:extLst>
                <a:ext uri="{FF2B5EF4-FFF2-40B4-BE49-F238E27FC236}">
                  <a16:creationId xmlns:a16="http://schemas.microsoft.com/office/drawing/2014/main" id="{458AEE59-E2C7-53FC-B46E-44F4792A7B70}"/>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67" name="正方形/長方形 66">
              <a:extLst>
                <a:ext uri="{FF2B5EF4-FFF2-40B4-BE49-F238E27FC236}">
                  <a16:creationId xmlns:a16="http://schemas.microsoft.com/office/drawing/2014/main" id="{8ED0682C-0090-04AA-E7E7-2F39D7596B31}"/>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68" name="正方形/長方形 67">
              <a:extLst>
                <a:ext uri="{FF2B5EF4-FFF2-40B4-BE49-F238E27FC236}">
                  <a16:creationId xmlns:a16="http://schemas.microsoft.com/office/drawing/2014/main" id="{6D1C691A-19D6-FC1C-DDCD-7FE7B5FEF8E4}"/>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69" name="正方形/長方形 68">
              <a:extLst>
                <a:ext uri="{FF2B5EF4-FFF2-40B4-BE49-F238E27FC236}">
                  <a16:creationId xmlns:a16="http://schemas.microsoft.com/office/drawing/2014/main" id="{37D1F587-B464-50C1-5598-2874A56F1EC0}"/>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70" name="正方形/長方形 69">
              <a:extLst>
                <a:ext uri="{FF2B5EF4-FFF2-40B4-BE49-F238E27FC236}">
                  <a16:creationId xmlns:a16="http://schemas.microsoft.com/office/drawing/2014/main" id="{FDD0CA82-32D8-F248-A4E7-A04D6170694A}"/>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grpSp>
        <p:nvGrpSpPr>
          <p:cNvPr id="61" name="グループ化 60">
            <a:extLst>
              <a:ext uri="{FF2B5EF4-FFF2-40B4-BE49-F238E27FC236}">
                <a16:creationId xmlns:a16="http://schemas.microsoft.com/office/drawing/2014/main" id="{B1525577-BD08-F554-7F7D-1567D7CC172A}"/>
              </a:ext>
            </a:extLst>
          </p:cNvPr>
          <p:cNvGrpSpPr/>
          <p:nvPr/>
        </p:nvGrpSpPr>
        <p:grpSpPr>
          <a:xfrm>
            <a:off x="-2713703" y="972273"/>
            <a:ext cx="12879702" cy="7347295"/>
            <a:chOff x="-2713703" y="972273"/>
            <a:chExt cx="12879702" cy="7347295"/>
          </a:xfrm>
        </p:grpSpPr>
        <p:sp>
          <p:nvSpPr>
            <p:cNvPr id="49" name="正方形/長方形 48">
              <a:extLst>
                <a:ext uri="{FF2B5EF4-FFF2-40B4-BE49-F238E27FC236}">
                  <a16:creationId xmlns:a16="http://schemas.microsoft.com/office/drawing/2014/main" id="{F34012EC-55F9-508D-6D50-0906AC452A5B}"/>
                </a:ext>
              </a:extLst>
            </p:cNvPr>
            <p:cNvSpPr/>
            <p:nvPr/>
          </p:nvSpPr>
          <p:spPr>
            <a:xfrm>
              <a:off x="539287" y="7539474"/>
              <a:ext cx="5498512" cy="77813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準備・許認可・実施・評価等各工程、考えられる不測の事態における代替案が含まれた年間スケジュールとなっているか。</a:t>
              </a:r>
            </a:p>
          </p:txBody>
        </p:sp>
        <p:sp>
          <p:nvSpPr>
            <p:cNvPr id="57" name="吹き出し: 線 56">
              <a:extLst>
                <a:ext uri="{FF2B5EF4-FFF2-40B4-BE49-F238E27FC236}">
                  <a16:creationId xmlns:a16="http://schemas.microsoft.com/office/drawing/2014/main" id="{8DDC3324-0A94-9A65-19C4-D663BAB171D7}"/>
                </a:ext>
              </a:extLst>
            </p:cNvPr>
            <p:cNvSpPr/>
            <p:nvPr/>
          </p:nvSpPr>
          <p:spPr>
            <a:xfrm>
              <a:off x="-2620965" y="5345343"/>
              <a:ext cx="2494932" cy="463371"/>
            </a:xfrm>
            <a:prstGeom prst="borderCallout1">
              <a:avLst>
                <a:gd name="adj1" fmla="val 80599"/>
                <a:gd name="adj2" fmla="val 101464"/>
                <a:gd name="adj3" fmla="val 163643"/>
                <a:gd name="adj4" fmla="val 13474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適宜タスクを追加ください。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58" name="吹き出し: 線 57">
              <a:extLst>
                <a:ext uri="{FF2B5EF4-FFF2-40B4-BE49-F238E27FC236}">
                  <a16:creationId xmlns:a16="http://schemas.microsoft.com/office/drawing/2014/main" id="{D9411998-6716-4069-DF95-D26A2DD8059E}"/>
                </a:ext>
              </a:extLst>
            </p:cNvPr>
            <p:cNvSpPr/>
            <p:nvPr/>
          </p:nvSpPr>
          <p:spPr>
            <a:xfrm>
              <a:off x="-2713703" y="972273"/>
              <a:ext cx="2587670" cy="1191173"/>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endParaRPr kumimoji="1" lang="en-US" altLang="ja-JP" sz="1400" dirty="0">
                <a:solidFill>
                  <a:schemeClr val="bg1"/>
                </a:solidFill>
              </a:endParaRPr>
            </a:p>
            <a:p>
              <a:r>
                <a:rPr kumimoji="1" lang="ja-JP" altLang="en-US" sz="1400" dirty="0">
                  <a:solidFill>
                    <a:schemeClr val="bg1"/>
                  </a:solidFill>
                </a:rPr>
                <a:t>（背景・目的、実施方針とも</a:t>
              </a:r>
              <a:br>
                <a:rPr kumimoji="1" lang="en-US" altLang="ja-JP" sz="1400" dirty="0">
                  <a:solidFill>
                    <a:schemeClr val="bg1"/>
                  </a:solidFill>
                </a:rPr>
              </a:br>
              <a:r>
                <a:rPr kumimoji="1" lang="ja-JP" altLang="en-US" sz="1400" dirty="0">
                  <a:solidFill>
                    <a:schemeClr val="bg1"/>
                  </a:solidFill>
                </a:rPr>
                <a:t>　変更可）</a:t>
              </a:r>
            </a:p>
          </p:txBody>
        </p:sp>
        <p:sp>
          <p:nvSpPr>
            <p:cNvPr id="59" name="吹き出し: 線 58">
              <a:extLst>
                <a:ext uri="{FF2B5EF4-FFF2-40B4-BE49-F238E27FC236}">
                  <a16:creationId xmlns:a16="http://schemas.microsoft.com/office/drawing/2014/main" id="{71D70985-4170-6D52-DAE6-FD878EB214D8}"/>
                </a:ext>
              </a:extLst>
            </p:cNvPr>
            <p:cNvSpPr/>
            <p:nvPr/>
          </p:nvSpPr>
          <p:spPr>
            <a:xfrm>
              <a:off x="7019463" y="5984365"/>
              <a:ext cx="3146536" cy="446982"/>
            </a:xfrm>
            <a:prstGeom prst="borderCallout1">
              <a:avLst>
                <a:gd name="adj1" fmla="val 15974"/>
                <a:gd name="adj2" fmla="val -1843"/>
                <a:gd name="adj3" fmla="val 52980"/>
                <a:gd name="adj4" fmla="val -1483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適宜マイルストーンを追加ください。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60" name="吹き出し: 線 59">
              <a:extLst>
                <a:ext uri="{FF2B5EF4-FFF2-40B4-BE49-F238E27FC236}">
                  <a16:creationId xmlns:a16="http://schemas.microsoft.com/office/drawing/2014/main" id="{BF0BD121-A17B-634B-6A60-BE440D18392F}"/>
                </a:ext>
              </a:extLst>
            </p:cNvPr>
            <p:cNvSpPr/>
            <p:nvPr/>
          </p:nvSpPr>
          <p:spPr>
            <a:xfrm>
              <a:off x="7019463" y="7872586"/>
              <a:ext cx="2984508" cy="446982"/>
            </a:xfrm>
            <a:prstGeom prst="borderCallout1">
              <a:avLst>
                <a:gd name="adj1" fmla="val 17911"/>
                <a:gd name="adj2" fmla="val -2160"/>
                <a:gd name="adj3" fmla="val -31565"/>
                <a:gd name="adj4" fmla="val -26019"/>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適宜実施時期を塗り潰しください。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3" name="正方形/長方形 2">
              <a:extLst>
                <a:ext uri="{FF2B5EF4-FFF2-40B4-BE49-F238E27FC236}">
                  <a16:creationId xmlns:a16="http://schemas.microsoft.com/office/drawing/2014/main" id="{EC2411C6-22F7-9DFF-7007-5056BF6F6F74}"/>
                </a:ext>
              </a:extLst>
            </p:cNvPr>
            <p:cNvSpPr/>
            <p:nvPr/>
          </p:nvSpPr>
          <p:spPr>
            <a:xfrm>
              <a:off x="763170" y="2989881"/>
              <a:ext cx="5498512" cy="98980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事業の目的・背景と課題認識に基づく実施方針が、具体的に記載されているか。</a:t>
              </a:r>
              <a:endParaRPr kumimoji="1" lang="en-US" altLang="ja-JP" sz="1400" dirty="0"/>
            </a:p>
            <a:p>
              <a:pPr marL="285750" indent="-285750">
                <a:buFont typeface="Wingdings" panose="05000000000000000000" pitchFamily="2" charset="2"/>
                <a:buChar char="n"/>
              </a:pPr>
              <a:r>
                <a:rPr kumimoji="1" lang="ja-JP" altLang="en-US" sz="1400" dirty="0"/>
                <a:t>リスク低減策・緊急対応等が体系的に整理されているか。</a:t>
              </a:r>
            </a:p>
          </p:txBody>
        </p:sp>
      </p:grpSp>
    </p:spTree>
    <p:extLst>
      <p:ext uri="{BB962C8B-B14F-4D97-AF65-F5344CB8AC3E}">
        <p14:creationId xmlns:p14="http://schemas.microsoft.com/office/powerpoint/2010/main" val="29406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5677EF-E99B-A30E-60FD-527D5432BD46}"/>
              </a:ext>
            </a:extLst>
          </p:cNvPr>
          <p:cNvSpPr>
            <a:spLocks noGrp="1"/>
          </p:cNvSpPr>
          <p:nvPr>
            <p:ph type="title"/>
          </p:nvPr>
        </p:nvSpPr>
        <p:spPr>
          <a:xfrm>
            <a:off x="188912" y="179389"/>
            <a:ext cx="6480175" cy="323850"/>
          </a:xfrm>
          <a:solidFill>
            <a:schemeClr val="accent6">
              <a:lumMod val="20000"/>
              <a:lumOff val="80000"/>
            </a:schemeClr>
          </a:solidFill>
        </p:spPr>
        <p:txBody>
          <a:bodyPr>
            <a:normAutofit/>
          </a:bodyPr>
          <a:lstStyle/>
          <a:p>
            <a:r>
              <a:rPr kumimoji="1" lang="ja-JP" altLang="en-US" sz="1600" b="1">
                <a:latin typeface="Yu Gothic UI" panose="020B0500000000000000" pitchFamily="50" charset="-128"/>
                <a:ea typeface="Yu Gothic UI" panose="020B0500000000000000" pitchFamily="50" charset="-128"/>
              </a:rPr>
              <a:t>① 事業の実施方針</a:t>
            </a:r>
          </a:p>
        </p:txBody>
      </p:sp>
      <p:sp>
        <p:nvSpPr>
          <p:cNvPr id="4" name="タイトル 1">
            <a:extLst>
              <a:ext uri="{FF2B5EF4-FFF2-40B4-BE49-F238E27FC236}">
                <a16:creationId xmlns:a16="http://schemas.microsoft.com/office/drawing/2014/main" id="{69055E50-51F3-05EF-B601-7A62F9EA3315}"/>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rmAutofit lnSpcReduction="100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事業実施体制（組織体制図）及び役割分担</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本事業を実施するための組織体制（事業の一部を再委託する場合は、再委託先の体制を含む。）をできる</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限り詳細に記載すること。また、本業務遂行にあたる総括責任者以下の役割分担をわかりやすく記載すること。</a:t>
            </a:r>
            <a:endParaRPr lang="en-US" altLang="ja-JP" sz="1100" dirty="0">
              <a:latin typeface="Yu Gothic UI" panose="020B0500000000000000" pitchFamily="50" charset="-128"/>
              <a:ea typeface="Yu Gothic UI" panose="020B0500000000000000" pitchFamily="50" charset="-128"/>
            </a:endParaRPr>
          </a:p>
        </p:txBody>
      </p:sp>
      <p:grpSp>
        <p:nvGrpSpPr>
          <p:cNvPr id="9" name="グループ化 8">
            <a:extLst>
              <a:ext uri="{FF2B5EF4-FFF2-40B4-BE49-F238E27FC236}">
                <a16:creationId xmlns:a16="http://schemas.microsoft.com/office/drawing/2014/main" id="{56446C05-1ADC-BAD6-50DB-0C6954DCD032}"/>
              </a:ext>
            </a:extLst>
          </p:cNvPr>
          <p:cNvGrpSpPr/>
          <p:nvPr/>
        </p:nvGrpSpPr>
        <p:grpSpPr>
          <a:xfrm>
            <a:off x="2471284" y="1381041"/>
            <a:ext cx="1915432" cy="648000"/>
            <a:chOff x="1391376" y="1484313"/>
            <a:chExt cx="3600000" cy="648000"/>
          </a:xfrm>
        </p:grpSpPr>
        <p:sp>
          <p:nvSpPr>
            <p:cNvPr id="10" name="テキスト ボックス 9">
              <a:extLst>
                <a:ext uri="{FF2B5EF4-FFF2-40B4-BE49-F238E27FC236}">
                  <a16:creationId xmlns:a16="http://schemas.microsoft.com/office/drawing/2014/main" id="{E87D504A-B4C7-69A2-F6C1-95D91AC9CD08}"/>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ja-JP" altLang="en-US" sz="1100" b="1" dirty="0">
                  <a:solidFill>
                    <a:schemeClr val="bg1"/>
                  </a:solidFill>
                  <a:latin typeface="Yu Gothic UI" panose="020B0500000000000000" pitchFamily="50" charset="-128"/>
                  <a:ea typeface="Yu Gothic UI" panose="020B0500000000000000" pitchFamily="50" charset="-128"/>
                </a:rPr>
                <a:t>応募事業者名を記載</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94CE4AF1-1CAA-2FCE-8DD9-4D79C2E1805B}"/>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endParaRPr kumimoji="1" lang="en-US" altLang="ja-JP" sz="1100" dirty="0">
                <a:latin typeface="Yu Gothic UI" panose="020B0500000000000000" pitchFamily="50" charset="-128"/>
                <a:ea typeface="Yu Gothic UI" panose="020B0500000000000000" pitchFamily="50" charset="-128"/>
              </a:endParaRPr>
            </a:p>
          </p:txBody>
        </p:sp>
      </p:grpSp>
      <p:grpSp>
        <p:nvGrpSpPr>
          <p:cNvPr id="12" name="グループ化 11">
            <a:extLst>
              <a:ext uri="{FF2B5EF4-FFF2-40B4-BE49-F238E27FC236}">
                <a16:creationId xmlns:a16="http://schemas.microsoft.com/office/drawing/2014/main" id="{39918A97-7238-3621-75DE-30EFD35EF1A9}"/>
              </a:ext>
            </a:extLst>
          </p:cNvPr>
          <p:cNvGrpSpPr/>
          <p:nvPr/>
        </p:nvGrpSpPr>
        <p:grpSpPr>
          <a:xfrm>
            <a:off x="176821" y="2734355"/>
            <a:ext cx="1440000" cy="648000"/>
            <a:chOff x="1391376" y="1484313"/>
            <a:chExt cx="3600000" cy="648000"/>
          </a:xfrm>
        </p:grpSpPr>
        <p:sp>
          <p:nvSpPr>
            <p:cNvPr id="13" name="テキスト ボックス 12">
              <a:extLst>
                <a:ext uri="{FF2B5EF4-FFF2-40B4-BE49-F238E27FC236}">
                  <a16:creationId xmlns:a16="http://schemas.microsoft.com/office/drawing/2014/main" id="{8E308365-0451-AD4D-0845-CB5B765E3462}"/>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4" name="テキスト ボックス 13">
              <a:extLst>
                <a:ext uri="{FF2B5EF4-FFF2-40B4-BE49-F238E27FC236}">
                  <a16:creationId xmlns:a16="http://schemas.microsoft.com/office/drawing/2014/main" id="{E35BB72C-A068-4B8A-0020-2638A41A0628}"/>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grpSp>
        <p:nvGrpSpPr>
          <p:cNvPr id="15" name="グループ化 14">
            <a:extLst>
              <a:ext uri="{FF2B5EF4-FFF2-40B4-BE49-F238E27FC236}">
                <a16:creationId xmlns:a16="http://schemas.microsoft.com/office/drawing/2014/main" id="{A49218DB-D5BE-6FE1-6938-6B089EF54EF4}"/>
              </a:ext>
            </a:extLst>
          </p:cNvPr>
          <p:cNvGrpSpPr/>
          <p:nvPr/>
        </p:nvGrpSpPr>
        <p:grpSpPr>
          <a:xfrm>
            <a:off x="1861625" y="2734355"/>
            <a:ext cx="1440000" cy="648000"/>
            <a:chOff x="1391376" y="1484313"/>
            <a:chExt cx="3600000" cy="648000"/>
          </a:xfrm>
        </p:grpSpPr>
        <p:sp>
          <p:nvSpPr>
            <p:cNvPr id="16" name="テキスト ボックス 15">
              <a:extLst>
                <a:ext uri="{FF2B5EF4-FFF2-40B4-BE49-F238E27FC236}">
                  <a16:creationId xmlns:a16="http://schemas.microsoft.com/office/drawing/2014/main" id="{AC16541A-E37E-253E-0D5D-6EB423CED89B}"/>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7" name="テキスト ボックス 16">
              <a:extLst>
                <a:ext uri="{FF2B5EF4-FFF2-40B4-BE49-F238E27FC236}">
                  <a16:creationId xmlns:a16="http://schemas.microsoft.com/office/drawing/2014/main" id="{4C844649-F237-D2A5-7F5D-DCEAE513A1BB}"/>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cxnSp>
        <p:nvCxnSpPr>
          <p:cNvPr id="24" name="コネクタ: カギ線 23">
            <a:extLst>
              <a:ext uri="{FF2B5EF4-FFF2-40B4-BE49-F238E27FC236}">
                <a16:creationId xmlns:a16="http://schemas.microsoft.com/office/drawing/2014/main" id="{2C99DA09-F185-5630-5C28-79F751C5782C}"/>
              </a:ext>
            </a:extLst>
          </p:cNvPr>
          <p:cNvCxnSpPr>
            <a:cxnSpLocks/>
            <a:stCxn id="11" idx="2"/>
            <a:endCxn id="13" idx="0"/>
          </p:cNvCxnSpPr>
          <p:nvPr/>
        </p:nvCxnSpPr>
        <p:spPr bwMode="gray">
          <a:xfrm rot="5400000">
            <a:off x="1810254" y="1115609"/>
            <a:ext cx="705314" cy="2532179"/>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4" name="表 8">
            <a:extLst>
              <a:ext uri="{FF2B5EF4-FFF2-40B4-BE49-F238E27FC236}">
                <a16:creationId xmlns:a16="http://schemas.microsoft.com/office/drawing/2014/main" id="{6D984581-4D82-EC77-659E-2D8D9DE66018}"/>
              </a:ext>
            </a:extLst>
          </p:cNvPr>
          <p:cNvGraphicFramePr>
            <a:graphicFrameLocks noGrp="1"/>
          </p:cNvGraphicFramePr>
          <p:nvPr/>
        </p:nvGraphicFramePr>
        <p:xfrm>
          <a:off x="260351" y="5221363"/>
          <a:ext cx="6300786" cy="2506335"/>
        </p:xfrm>
        <a:graphic>
          <a:graphicData uri="http://schemas.openxmlformats.org/drawingml/2006/table">
            <a:tbl>
              <a:tblPr firstRow="1" bandRow="1">
                <a:tableStyleId>{5C22544A-7EE6-4342-B048-85BDC9FD1C3A}</a:tableStyleId>
              </a:tblPr>
              <a:tblGrid>
                <a:gridCol w="1216024">
                  <a:extLst>
                    <a:ext uri="{9D8B030D-6E8A-4147-A177-3AD203B41FA5}">
                      <a16:colId xmlns:a16="http://schemas.microsoft.com/office/drawing/2014/main" val="2186919568"/>
                    </a:ext>
                  </a:extLst>
                </a:gridCol>
                <a:gridCol w="1533953">
                  <a:extLst>
                    <a:ext uri="{9D8B030D-6E8A-4147-A177-3AD203B41FA5}">
                      <a16:colId xmlns:a16="http://schemas.microsoft.com/office/drawing/2014/main" val="1219143159"/>
                    </a:ext>
                  </a:extLst>
                </a:gridCol>
                <a:gridCol w="1407560">
                  <a:extLst>
                    <a:ext uri="{9D8B030D-6E8A-4147-A177-3AD203B41FA5}">
                      <a16:colId xmlns:a16="http://schemas.microsoft.com/office/drawing/2014/main" val="2955009859"/>
                    </a:ext>
                  </a:extLst>
                </a:gridCol>
                <a:gridCol w="2143249">
                  <a:extLst>
                    <a:ext uri="{9D8B030D-6E8A-4147-A177-3AD203B41FA5}">
                      <a16:colId xmlns:a16="http://schemas.microsoft.com/office/drawing/2014/main" val="1283171115"/>
                    </a:ext>
                  </a:extLst>
                </a:gridCol>
              </a:tblGrid>
              <a:tr h="346335">
                <a:tc>
                  <a:txBody>
                    <a:bodyPr/>
                    <a:lstStyle/>
                    <a:p>
                      <a:pPr algn="ctr"/>
                      <a:endPar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zh-CN"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予定担当者名</a:t>
                      </a:r>
                      <a:endPar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所属・役職</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担当する分担業務の内容</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44787781"/>
                  </a:ext>
                </a:extLst>
              </a:tr>
              <a:tr h="432000">
                <a:tc>
                  <a:txBody>
                    <a:bodyPr/>
                    <a:lstStyle/>
                    <a:p>
                      <a:pPr algn="ctr">
                        <a:tabLst>
                          <a:tab pos="1790700" algn="l"/>
                          <a:tab pos="2781300" algn="l"/>
                          <a:tab pos="2955925" algn="l"/>
                          <a:tab pos="4487863" algn="l"/>
                        </a:tabLst>
                      </a:pP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総括責任者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ja-JP" altLang="en-US" sz="1100" b="1"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171450" indent="-171450" algn="l">
                        <a:buFont typeface="Wingdings" panose="05000000000000000000" pitchFamily="2" charset="2"/>
                        <a:buChar char="l"/>
                        <a:tabLst>
                          <a:tab pos="1790700" algn="l"/>
                          <a:tab pos="2781300" algn="l"/>
                          <a:tab pos="2955925" algn="l"/>
                          <a:tab pos="4487863" algn="l"/>
                        </a:tabLst>
                      </a:pPr>
                      <a:r>
                        <a:rPr kumimoji="1" lang="ja-JP" altLang="en-US"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プロジェクト計画策定</a:t>
                      </a:r>
                      <a:endParaRPr kumimoji="1" lang="en-US" altLang="ja-JP"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171450" indent="-171450" algn="l">
                        <a:buFont typeface="Wingdings" panose="05000000000000000000" pitchFamily="2" charset="2"/>
                        <a:buChar char="l"/>
                        <a:tabLst>
                          <a:tab pos="1790700" algn="l"/>
                          <a:tab pos="2781300" algn="l"/>
                          <a:tab pos="2955925" algn="l"/>
                          <a:tab pos="4487863" algn="l"/>
                        </a:tabLst>
                      </a:pPr>
                      <a:r>
                        <a:rPr kumimoji="1" lang="ja-JP" altLang="en-US"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進捗や品質管理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407062061"/>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XX</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各種調査</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実証現場対応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08107384"/>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XX</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ナレッジ提供</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地域関係者との折衝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346428553"/>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YY</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取得データの分析</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とりまとめ方針の策定</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428277985"/>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dirty="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YY</a:t>
                      </a:r>
                      <a:r>
                        <a:rPr kumimoji="1" lang="ja-JP" altLang="en-US" sz="1100" b="0" i="0" kern="1200" dirty="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r>
                        <a:rPr kumimoji="1" lang="ja-JP" altLang="en-US" sz="1100" b="0" i="1"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調整中</a:t>
                      </a:r>
                      <a:r>
                        <a:rPr kumimoji="1" lang="en-US" altLang="ja-JP" sz="1100" b="0" i="1"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100" dirty="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取得データの分析</a:t>
                      </a:r>
                      <a:endParaRPr kumimoji="1" lang="en-US" altLang="ja-JP"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資料作成、等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4796583"/>
                  </a:ext>
                </a:extLst>
              </a:tr>
            </a:tbl>
          </a:graphicData>
        </a:graphic>
      </p:graphicFrame>
      <p:sp>
        <p:nvSpPr>
          <p:cNvPr id="35" name="正方形/長方形 34">
            <a:extLst>
              <a:ext uri="{FF2B5EF4-FFF2-40B4-BE49-F238E27FC236}">
                <a16:creationId xmlns:a16="http://schemas.microsoft.com/office/drawing/2014/main" id="{A4AE8700-EFD6-E3DE-A290-5FF21C74071F}"/>
              </a:ext>
            </a:extLst>
          </p:cNvPr>
          <p:cNvSpPr/>
          <p:nvPr/>
        </p:nvSpPr>
        <p:spPr bwMode="gray">
          <a:xfrm>
            <a:off x="260350" y="4945356"/>
            <a:ext cx="4126366" cy="27600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応募事業者の実務担当者を記載してください。</a:t>
            </a:r>
          </a:p>
        </p:txBody>
      </p:sp>
      <p:cxnSp>
        <p:nvCxnSpPr>
          <p:cNvPr id="44" name="コネクタ: カギ線 43">
            <a:extLst>
              <a:ext uri="{FF2B5EF4-FFF2-40B4-BE49-F238E27FC236}">
                <a16:creationId xmlns:a16="http://schemas.microsoft.com/office/drawing/2014/main" id="{DC4639F1-E9CC-48D6-2DF4-6C3135D8D423}"/>
              </a:ext>
            </a:extLst>
          </p:cNvPr>
          <p:cNvCxnSpPr>
            <a:cxnSpLocks/>
            <a:stCxn id="11" idx="2"/>
            <a:endCxn id="16" idx="0"/>
          </p:cNvCxnSpPr>
          <p:nvPr/>
        </p:nvCxnSpPr>
        <p:spPr bwMode="gray">
          <a:xfrm rot="5400000">
            <a:off x="2652656" y="1958011"/>
            <a:ext cx="705314" cy="847375"/>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DD5D7E85-F952-2D6B-E697-49862429166F}"/>
              </a:ext>
            </a:extLst>
          </p:cNvPr>
          <p:cNvGrpSpPr/>
          <p:nvPr/>
        </p:nvGrpSpPr>
        <p:grpSpPr>
          <a:xfrm>
            <a:off x="3546429" y="2734355"/>
            <a:ext cx="1440000" cy="648000"/>
            <a:chOff x="1391376" y="1484313"/>
            <a:chExt cx="3600000" cy="648000"/>
          </a:xfrm>
        </p:grpSpPr>
        <p:sp>
          <p:nvSpPr>
            <p:cNvPr id="48" name="テキスト ボックス 47">
              <a:extLst>
                <a:ext uri="{FF2B5EF4-FFF2-40B4-BE49-F238E27FC236}">
                  <a16:creationId xmlns:a16="http://schemas.microsoft.com/office/drawing/2014/main" id="{9C14AD97-ED85-83CF-0139-FD3A88AE1DA6}"/>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49" name="テキスト ボックス 48">
              <a:extLst>
                <a:ext uri="{FF2B5EF4-FFF2-40B4-BE49-F238E27FC236}">
                  <a16:creationId xmlns:a16="http://schemas.microsoft.com/office/drawing/2014/main" id="{E0E3F537-82D8-B39A-07C0-6A20B934348E}"/>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grpSp>
        <p:nvGrpSpPr>
          <p:cNvPr id="50" name="グループ化 49">
            <a:extLst>
              <a:ext uri="{FF2B5EF4-FFF2-40B4-BE49-F238E27FC236}">
                <a16:creationId xmlns:a16="http://schemas.microsoft.com/office/drawing/2014/main" id="{6137AA9B-7302-EB6D-48F3-0BFF736A9C2D}"/>
              </a:ext>
            </a:extLst>
          </p:cNvPr>
          <p:cNvGrpSpPr/>
          <p:nvPr/>
        </p:nvGrpSpPr>
        <p:grpSpPr>
          <a:xfrm>
            <a:off x="5231234" y="2734355"/>
            <a:ext cx="1440000" cy="648000"/>
            <a:chOff x="1391376" y="1484313"/>
            <a:chExt cx="3600000" cy="648000"/>
          </a:xfrm>
        </p:grpSpPr>
        <p:sp>
          <p:nvSpPr>
            <p:cNvPr id="51" name="テキスト ボックス 50">
              <a:extLst>
                <a:ext uri="{FF2B5EF4-FFF2-40B4-BE49-F238E27FC236}">
                  <a16:creationId xmlns:a16="http://schemas.microsoft.com/office/drawing/2014/main" id="{38ABCCC7-71ED-AF1E-F7C7-5A70D3A14F97}"/>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52" name="テキスト ボックス 51">
              <a:extLst>
                <a:ext uri="{FF2B5EF4-FFF2-40B4-BE49-F238E27FC236}">
                  <a16:creationId xmlns:a16="http://schemas.microsoft.com/office/drawing/2014/main" id="{983F4F73-E794-D0BC-1494-FB1399330C42}"/>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cxnSp>
        <p:nvCxnSpPr>
          <p:cNvPr id="54" name="コネクタ: カギ線 53">
            <a:extLst>
              <a:ext uri="{FF2B5EF4-FFF2-40B4-BE49-F238E27FC236}">
                <a16:creationId xmlns:a16="http://schemas.microsoft.com/office/drawing/2014/main" id="{6C91CF87-549C-7E13-6C48-6521FC727299}"/>
              </a:ext>
            </a:extLst>
          </p:cNvPr>
          <p:cNvCxnSpPr>
            <a:cxnSpLocks/>
            <a:stCxn id="11" idx="2"/>
            <a:endCxn id="48" idx="0"/>
          </p:cNvCxnSpPr>
          <p:nvPr/>
        </p:nvCxnSpPr>
        <p:spPr bwMode="gray">
          <a:xfrm rot="16200000" flipH="1">
            <a:off x="3495057" y="1962983"/>
            <a:ext cx="705314" cy="837429"/>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61" name="グループ化 60">
            <a:extLst>
              <a:ext uri="{FF2B5EF4-FFF2-40B4-BE49-F238E27FC236}">
                <a16:creationId xmlns:a16="http://schemas.microsoft.com/office/drawing/2014/main" id="{4D3DE82D-EF73-0F99-7A27-738EED5D109F}"/>
              </a:ext>
            </a:extLst>
          </p:cNvPr>
          <p:cNvGrpSpPr/>
          <p:nvPr/>
        </p:nvGrpSpPr>
        <p:grpSpPr>
          <a:xfrm>
            <a:off x="-2713703" y="972273"/>
            <a:ext cx="11426396" cy="6824073"/>
            <a:chOff x="-2713703" y="972273"/>
            <a:chExt cx="11426396" cy="6824073"/>
          </a:xfrm>
        </p:grpSpPr>
        <p:sp>
          <p:nvSpPr>
            <p:cNvPr id="56" name="正方形/長方形 55">
              <a:extLst>
                <a:ext uri="{FF2B5EF4-FFF2-40B4-BE49-F238E27FC236}">
                  <a16:creationId xmlns:a16="http://schemas.microsoft.com/office/drawing/2014/main" id="{9A90F72F-8436-4494-F4C5-6D95B302AB01}"/>
                </a:ext>
              </a:extLst>
            </p:cNvPr>
            <p:cNvSpPr/>
            <p:nvPr/>
          </p:nvSpPr>
          <p:spPr>
            <a:xfrm>
              <a:off x="552369" y="3566246"/>
              <a:ext cx="5498512" cy="117178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実施体制（組織体制）及び実施担当者が明確化されており、役割が具体的に示されているか。（ドローンに関しての専門的知見や企画・調整経験が豊富であり、業務の遂行に必要かつ充分な体制が構築されているか。）</a:t>
              </a:r>
            </a:p>
          </p:txBody>
        </p:sp>
        <p:sp>
          <p:nvSpPr>
            <p:cNvPr id="57" name="吹き出し: 線 56">
              <a:extLst>
                <a:ext uri="{FF2B5EF4-FFF2-40B4-BE49-F238E27FC236}">
                  <a16:creationId xmlns:a16="http://schemas.microsoft.com/office/drawing/2014/main" id="{23BE3AD5-D087-2423-55E2-C319C4328C37}"/>
                </a:ext>
              </a:extLst>
            </p:cNvPr>
            <p:cNvSpPr/>
            <p:nvPr/>
          </p:nvSpPr>
          <p:spPr>
            <a:xfrm>
              <a:off x="-2620965" y="5345343"/>
              <a:ext cx="2494932" cy="463371"/>
            </a:xfrm>
            <a:prstGeom prst="borderCallout1">
              <a:avLst>
                <a:gd name="adj1" fmla="val 80599"/>
                <a:gd name="adj2" fmla="val 101464"/>
                <a:gd name="adj3" fmla="val 163643"/>
                <a:gd name="adj4" fmla="val 13474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適宜行を追加ください。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58" name="吹き出し: 線 57">
              <a:extLst>
                <a:ext uri="{FF2B5EF4-FFF2-40B4-BE49-F238E27FC236}">
                  <a16:creationId xmlns:a16="http://schemas.microsoft.com/office/drawing/2014/main" id="{159DED37-B0AE-47AD-C8B0-829FE8083F54}"/>
                </a:ext>
              </a:extLst>
            </p:cNvPr>
            <p:cNvSpPr/>
            <p:nvPr/>
          </p:nvSpPr>
          <p:spPr>
            <a:xfrm>
              <a:off x="-2713703" y="972273"/>
              <a:ext cx="2587670" cy="1550210"/>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endParaRPr kumimoji="1" lang="en-US" altLang="ja-JP" sz="1400" dirty="0">
                <a:solidFill>
                  <a:schemeClr val="bg1"/>
                </a:solidFill>
              </a:endParaRPr>
            </a:p>
            <a:p>
              <a:r>
                <a:rPr kumimoji="1" lang="ja-JP" altLang="en-US" sz="1400" dirty="0">
                  <a:solidFill>
                    <a:schemeClr val="bg1"/>
                  </a:solidFill>
                </a:rPr>
                <a:t>（コンソーシアムで応募する場合は、各人員の所属企業や企業ごとの業務所掌がわかるように記載ください）</a:t>
              </a:r>
              <a:endParaRPr kumimoji="1" lang="en-US" altLang="ja-JP" sz="1400" dirty="0">
                <a:solidFill>
                  <a:schemeClr val="bg1"/>
                </a:solidFill>
              </a:endParaRPr>
            </a:p>
          </p:txBody>
        </p:sp>
        <p:sp>
          <p:nvSpPr>
            <p:cNvPr id="59" name="吹き出し: 線 58">
              <a:extLst>
                <a:ext uri="{FF2B5EF4-FFF2-40B4-BE49-F238E27FC236}">
                  <a16:creationId xmlns:a16="http://schemas.microsoft.com/office/drawing/2014/main" id="{CA0D2DB4-EC80-78D2-040D-CF475E7E9426}"/>
                </a:ext>
              </a:extLst>
            </p:cNvPr>
            <p:cNvSpPr/>
            <p:nvPr/>
          </p:nvSpPr>
          <p:spPr>
            <a:xfrm>
              <a:off x="-2620965" y="7332975"/>
              <a:ext cx="2494932" cy="463371"/>
            </a:xfrm>
            <a:prstGeom prst="borderCallout1">
              <a:avLst>
                <a:gd name="adj1" fmla="val 14820"/>
                <a:gd name="adj2" fmla="val 101858"/>
                <a:gd name="adj3" fmla="val 32085"/>
                <a:gd name="adj4" fmla="val 16587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担当者が未確定の場合は</a:t>
              </a:r>
              <a:br>
                <a:rPr kumimoji="1" lang="en-US" altLang="ja-JP" sz="1400" dirty="0">
                  <a:solidFill>
                    <a:schemeClr val="bg1"/>
                  </a:solidFill>
                </a:rPr>
              </a:br>
              <a:r>
                <a:rPr kumimoji="1" lang="ja-JP" altLang="en-US" sz="1400" dirty="0">
                  <a:solidFill>
                    <a:schemeClr val="bg1"/>
                  </a:solidFill>
                </a:rPr>
                <a:t>「調整中」と記載ください。</a:t>
              </a:r>
            </a:p>
          </p:txBody>
        </p:sp>
        <p:sp>
          <p:nvSpPr>
            <p:cNvPr id="60" name="吹き出し: 線 59">
              <a:extLst>
                <a:ext uri="{FF2B5EF4-FFF2-40B4-BE49-F238E27FC236}">
                  <a16:creationId xmlns:a16="http://schemas.microsoft.com/office/drawing/2014/main" id="{0F28C9E0-F5F2-0DDF-2769-412525D8051B}"/>
                </a:ext>
              </a:extLst>
            </p:cNvPr>
            <p:cNvSpPr/>
            <p:nvPr/>
          </p:nvSpPr>
          <p:spPr>
            <a:xfrm>
              <a:off x="7049728" y="5577028"/>
              <a:ext cx="1662965" cy="463371"/>
            </a:xfrm>
            <a:prstGeom prst="borderCallout1">
              <a:avLst>
                <a:gd name="adj1" fmla="val 12698"/>
                <a:gd name="adj2" fmla="val -3169"/>
                <a:gd name="adj3" fmla="val 27841"/>
                <a:gd name="adj4" fmla="val -68029"/>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記入例のため</a:t>
              </a:r>
              <a:br>
                <a:rPr kumimoji="1" lang="en-US" altLang="ja-JP" sz="1400" dirty="0">
                  <a:solidFill>
                    <a:schemeClr val="bg1"/>
                  </a:solidFill>
                </a:rPr>
              </a:br>
              <a:r>
                <a:rPr kumimoji="1" lang="ja-JP" altLang="en-US" sz="1400" dirty="0">
                  <a:solidFill>
                    <a:schemeClr val="bg1"/>
                  </a:solidFill>
                </a:rPr>
                <a:t>適宜修正ください。</a:t>
              </a:r>
            </a:p>
          </p:txBody>
        </p:sp>
      </p:grpSp>
      <p:grpSp>
        <p:nvGrpSpPr>
          <p:cNvPr id="5" name="グループ化 4">
            <a:extLst>
              <a:ext uri="{FF2B5EF4-FFF2-40B4-BE49-F238E27FC236}">
                <a16:creationId xmlns:a16="http://schemas.microsoft.com/office/drawing/2014/main" id="{EA608997-18A6-65EA-B5C8-5804F0C8DE65}"/>
              </a:ext>
            </a:extLst>
          </p:cNvPr>
          <p:cNvGrpSpPr/>
          <p:nvPr/>
        </p:nvGrpSpPr>
        <p:grpSpPr>
          <a:xfrm>
            <a:off x="8868443" y="2882482"/>
            <a:ext cx="1915432" cy="648000"/>
            <a:chOff x="1391376" y="1484313"/>
            <a:chExt cx="3600000" cy="648000"/>
          </a:xfrm>
        </p:grpSpPr>
        <p:sp>
          <p:nvSpPr>
            <p:cNvPr id="6" name="テキスト ボックス 5">
              <a:extLst>
                <a:ext uri="{FF2B5EF4-FFF2-40B4-BE49-F238E27FC236}">
                  <a16:creationId xmlns:a16="http://schemas.microsoft.com/office/drawing/2014/main" id="{997DBDC2-7ECD-4E0C-EA90-69E59E71CBEE}"/>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ja-JP" altLang="en-US" sz="1100" b="1" dirty="0">
                  <a:solidFill>
                    <a:schemeClr val="bg1"/>
                  </a:solidFill>
                  <a:latin typeface="Yu Gothic UI" panose="020B0500000000000000" pitchFamily="50" charset="-128"/>
                  <a:ea typeface="Yu Gothic UI" panose="020B0500000000000000" pitchFamily="50" charset="-128"/>
                </a:rPr>
                <a:t>プロジェクト協力（役割を記載）</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7" name="テキスト ボックス 6">
              <a:extLst>
                <a:ext uri="{FF2B5EF4-FFF2-40B4-BE49-F238E27FC236}">
                  <a16:creationId xmlns:a16="http://schemas.microsoft.com/office/drawing/2014/main" id="{D951949E-37A0-851F-082D-1254EC83DDEC}"/>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＜協力事業者名＞</a:t>
              </a:r>
              <a:endParaRPr kumimoji="1" lang="en-US" altLang="ja-JP" sz="1100" dirty="0">
                <a:latin typeface="Yu Gothic UI" panose="020B0500000000000000" pitchFamily="50" charset="-128"/>
                <a:ea typeface="Yu Gothic UI" panose="020B0500000000000000" pitchFamily="50" charset="-128"/>
              </a:endParaRPr>
            </a:p>
          </p:txBody>
        </p:sp>
      </p:grpSp>
      <p:cxnSp>
        <p:nvCxnSpPr>
          <p:cNvPr id="20" name="直線コネクタ 19">
            <a:extLst>
              <a:ext uri="{FF2B5EF4-FFF2-40B4-BE49-F238E27FC236}">
                <a16:creationId xmlns:a16="http://schemas.microsoft.com/office/drawing/2014/main" id="{AB15D02B-4D53-8B8A-6225-D0E197F35DBC}"/>
              </a:ext>
            </a:extLst>
          </p:cNvPr>
          <p:cNvCxnSpPr>
            <a:cxnSpLocks/>
            <a:stCxn id="7" idx="1"/>
          </p:cNvCxnSpPr>
          <p:nvPr/>
        </p:nvCxnSpPr>
        <p:spPr>
          <a:xfrm flipH="1" flipV="1">
            <a:off x="7985760" y="3021130"/>
            <a:ext cx="882683" cy="329352"/>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コネクタ: カギ線 20">
            <a:extLst>
              <a:ext uri="{FF2B5EF4-FFF2-40B4-BE49-F238E27FC236}">
                <a16:creationId xmlns:a16="http://schemas.microsoft.com/office/drawing/2014/main" id="{6B38213B-FBEB-71F6-7BBF-A141C466C053}"/>
              </a:ext>
            </a:extLst>
          </p:cNvPr>
          <p:cNvCxnSpPr>
            <a:cxnSpLocks/>
            <a:stCxn id="11" idx="2"/>
            <a:endCxn id="51" idx="0"/>
          </p:cNvCxnSpPr>
          <p:nvPr/>
        </p:nvCxnSpPr>
        <p:spPr bwMode="gray">
          <a:xfrm rot="16200000" flipH="1">
            <a:off x="4337460" y="1120581"/>
            <a:ext cx="705314" cy="2522234"/>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9285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EEAA2-50A1-E75A-FC48-2C3A9ADFE1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949AA28-3734-8A62-D03A-894B670C633A}"/>
              </a:ext>
            </a:extLst>
          </p:cNvPr>
          <p:cNvSpPr>
            <a:spLocks noGrp="1"/>
          </p:cNvSpPr>
          <p:nvPr>
            <p:ph type="title"/>
          </p:nvPr>
        </p:nvSpPr>
        <p:spPr>
          <a:xfrm>
            <a:off x="188912" y="179389"/>
            <a:ext cx="6480175" cy="323850"/>
          </a:xfrm>
          <a:solidFill>
            <a:schemeClr val="accent6">
              <a:lumMod val="20000"/>
              <a:lumOff val="80000"/>
            </a:schemeClr>
          </a:solidFill>
        </p:spPr>
        <p:txBody>
          <a:bodyPr>
            <a:normAutofit/>
          </a:bodyPr>
          <a:lstStyle/>
          <a:p>
            <a:r>
              <a:rPr kumimoji="1" lang="ja-JP" altLang="en-US" sz="1600" b="1">
                <a:latin typeface="Yu Gothic UI" panose="020B0500000000000000" pitchFamily="50" charset="-128"/>
                <a:ea typeface="Yu Gothic UI" panose="020B0500000000000000" pitchFamily="50" charset="-128"/>
              </a:rPr>
              <a:t>② 社会実装に向けた計画等</a:t>
            </a:r>
          </a:p>
        </p:txBody>
      </p:sp>
      <p:sp>
        <p:nvSpPr>
          <p:cNvPr id="4" name="タイトル 1">
            <a:extLst>
              <a:ext uri="{FF2B5EF4-FFF2-40B4-BE49-F238E27FC236}">
                <a16:creationId xmlns:a16="http://schemas.microsoft.com/office/drawing/2014/main" id="{BE2DE503-CC77-87D1-C965-29BEFEA5D0C6}"/>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実現したい事業</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ドローンを活用した物流サービスによってどのような事業化を実現したいのかを詳細に記載すること。その際に、マネタイズできるポイントがどこにあるのかも記載すること。</a:t>
            </a:r>
            <a:endParaRPr lang="en-US" altLang="ja-JP" sz="1100" dirty="0">
              <a:latin typeface="Yu Gothic UI" panose="020B0500000000000000" pitchFamily="50" charset="-128"/>
              <a:ea typeface="Yu Gothic UI" panose="020B0500000000000000" pitchFamily="50" charset="-128"/>
            </a:endParaRPr>
          </a:p>
        </p:txBody>
      </p:sp>
      <p:sp>
        <p:nvSpPr>
          <p:cNvPr id="3" name="タイトル 1">
            <a:extLst>
              <a:ext uri="{FF2B5EF4-FFF2-40B4-BE49-F238E27FC236}">
                <a16:creationId xmlns:a16="http://schemas.microsoft.com/office/drawing/2014/main" id="{CCC1CD6E-E20F-5C25-0875-6C9E2C799AF9}"/>
              </a:ext>
            </a:extLst>
          </p:cNvPr>
          <p:cNvSpPr txBox="1">
            <a:spLocks/>
          </p:cNvSpPr>
          <p:nvPr/>
        </p:nvSpPr>
        <p:spPr>
          <a:xfrm>
            <a:off x="188912" y="5050960"/>
            <a:ext cx="6480175" cy="468000"/>
          </a:xfrm>
          <a:prstGeom prst="rect">
            <a:avLst/>
          </a:prstGeom>
          <a:ln>
            <a:solidFill>
              <a:schemeClr val="bg1">
                <a:lumMod val="75000"/>
              </a:schemeClr>
            </a:solidFill>
          </a:ln>
        </p:spPr>
        <p:txBody>
          <a:bodyPr vert="horz" lIns="72000" tIns="72000" rIns="72000" bIns="72000" rtlCol="0" anchor="t">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社会実装</a:t>
            </a:r>
            <a:r>
              <a:rPr lang="ja-JP" altLang="ja-JP" sz="1100" dirty="0">
                <a:latin typeface="Yu Gothic UI" panose="020B0500000000000000" pitchFamily="50" charset="-128"/>
                <a:ea typeface="Yu Gothic UI" panose="020B0500000000000000" pitchFamily="50" charset="-128"/>
              </a:rPr>
              <a:t>までのロードマップ</a:t>
            </a:r>
            <a:r>
              <a:rPr lang="ja-JP" altLang="en-US" sz="1100" dirty="0">
                <a:latin typeface="Yu Gothic UI" panose="020B0500000000000000" pitchFamily="50" charset="-128"/>
                <a:ea typeface="Yu Gothic UI" panose="020B0500000000000000" pitchFamily="50" charset="-128"/>
              </a:rPr>
              <a:t>達成</a:t>
            </a:r>
            <a:r>
              <a:rPr lang="ja-JP" altLang="ja-JP" sz="1100" dirty="0">
                <a:latin typeface="Yu Gothic UI" panose="020B0500000000000000" pitchFamily="50" charset="-128"/>
                <a:ea typeface="Yu Gothic UI" panose="020B0500000000000000" pitchFamily="50" charset="-128"/>
              </a:rPr>
              <a:t>に向けた今後の戦略</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社会実装までに解決するべき課題をまとめたロードマップを記載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p>
        </p:txBody>
      </p:sp>
      <p:grpSp>
        <p:nvGrpSpPr>
          <p:cNvPr id="16" name="グループ化 15">
            <a:extLst>
              <a:ext uri="{FF2B5EF4-FFF2-40B4-BE49-F238E27FC236}">
                <a16:creationId xmlns:a16="http://schemas.microsoft.com/office/drawing/2014/main" id="{C6FD284D-58B5-8D6C-EC0E-A08363C78B1E}"/>
              </a:ext>
            </a:extLst>
          </p:cNvPr>
          <p:cNvGrpSpPr/>
          <p:nvPr/>
        </p:nvGrpSpPr>
        <p:grpSpPr>
          <a:xfrm>
            <a:off x="751114" y="5633884"/>
            <a:ext cx="5917974" cy="171879"/>
            <a:chOff x="751114" y="6215737"/>
            <a:chExt cx="5917974" cy="217719"/>
          </a:xfrm>
          <a:solidFill>
            <a:schemeClr val="tx1">
              <a:lumMod val="50000"/>
              <a:lumOff val="50000"/>
            </a:schemeClr>
          </a:solidFill>
        </p:grpSpPr>
        <p:sp>
          <p:nvSpPr>
            <p:cNvPr id="5" name="矢印: 五方向 4">
              <a:extLst>
                <a:ext uri="{FF2B5EF4-FFF2-40B4-BE49-F238E27FC236}">
                  <a16:creationId xmlns:a16="http://schemas.microsoft.com/office/drawing/2014/main" id="{1D5EE460-2411-0737-0871-DF9A305CBB52}"/>
                </a:ext>
              </a:extLst>
            </p:cNvPr>
            <p:cNvSpPr/>
            <p:nvPr/>
          </p:nvSpPr>
          <p:spPr>
            <a:xfrm>
              <a:off x="751114"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現在（事業化調査）</a:t>
              </a:r>
            </a:p>
          </p:txBody>
        </p:sp>
        <p:sp>
          <p:nvSpPr>
            <p:cNvPr id="6" name="矢印: 五方向 5">
              <a:extLst>
                <a:ext uri="{FF2B5EF4-FFF2-40B4-BE49-F238E27FC236}">
                  <a16:creationId xmlns:a16="http://schemas.microsoft.com/office/drawing/2014/main" id="{6AA45511-E981-05F0-8D64-AC0CF01E0739}"/>
                </a:ext>
              </a:extLst>
            </p:cNvPr>
            <p:cNvSpPr/>
            <p:nvPr/>
          </p:nvSpPr>
          <p:spPr>
            <a:xfrm>
              <a:off x="2741356"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事業化（</a:t>
              </a:r>
              <a:r>
                <a:rPr kumimoji="1" lang="en-US" altLang="ja-JP" sz="1100">
                  <a:latin typeface="Yu Gothic UI" panose="020B0500000000000000" pitchFamily="50" charset="-128"/>
                  <a:ea typeface="Yu Gothic UI" panose="020B0500000000000000" pitchFamily="50" charset="-128"/>
                </a:rPr>
                <a:t>xx</a:t>
              </a:r>
              <a:r>
                <a:rPr kumimoji="1" lang="ja-JP" altLang="en-US" sz="1100">
                  <a:latin typeface="Yu Gothic UI" panose="020B0500000000000000" pitchFamily="50" charset="-128"/>
                  <a:ea typeface="Yu Gothic UI" panose="020B0500000000000000" pitchFamily="50" charset="-128"/>
                </a:rPr>
                <a:t>年後）</a:t>
              </a:r>
            </a:p>
          </p:txBody>
        </p:sp>
        <p:sp>
          <p:nvSpPr>
            <p:cNvPr id="7" name="矢印: 五方向 6">
              <a:extLst>
                <a:ext uri="{FF2B5EF4-FFF2-40B4-BE49-F238E27FC236}">
                  <a16:creationId xmlns:a16="http://schemas.microsoft.com/office/drawing/2014/main" id="{01E03C72-0493-06A3-3392-A5E07ED36C87}"/>
                </a:ext>
              </a:extLst>
            </p:cNvPr>
            <p:cNvSpPr/>
            <p:nvPr/>
          </p:nvSpPr>
          <p:spPr>
            <a:xfrm>
              <a:off x="4731598"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事業の安定継続（</a:t>
              </a:r>
              <a:r>
                <a:rPr kumimoji="1" lang="en-US" altLang="ja-JP" sz="1100">
                  <a:latin typeface="Yu Gothic UI" panose="020B0500000000000000" pitchFamily="50" charset="-128"/>
                  <a:ea typeface="Yu Gothic UI" panose="020B0500000000000000" pitchFamily="50" charset="-128"/>
                </a:rPr>
                <a:t>xx</a:t>
              </a:r>
              <a:r>
                <a:rPr kumimoji="1" lang="ja-JP" altLang="en-US" sz="1100">
                  <a:latin typeface="Yu Gothic UI" panose="020B0500000000000000" pitchFamily="50" charset="-128"/>
                  <a:ea typeface="Yu Gothic UI" panose="020B0500000000000000" pitchFamily="50" charset="-128"/>
                </a:rPr>
                <a:t>年後）</a:t>
              </a:r>
            </a:p>
          </p:txBody>
        </p:sp>
      </p:grpSp>
      <p:sp>
        <p:nvSpPr>
          <p:cNvPr id="10" name="正方形/長方形 9">
            <a:extLst>
              <a:ext uri="{FF2B5EF4-FFF2-40B4-BE49-F238E27FC236}">
                <a16:creationId xmlns:a16="http://schemas.microsoft.com/office/drawing/2014/main" id="{30AD77DA-7E1A-DAC2-E38E-0E755F5E8EA0}"/>
              </a:ext>
            </a:extLst>
          </p:cNvPr>
          <p:cNvSpPr/>
          <p:nvPr/>
        </p:nvSpPr>
        <p:spPr>
          <a:xfrm>
            <a:off x="188911" y="5870737"/>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技術</a:t>
            </a:r>
          </a:p>
        </p:txBody>
      </p:sp>
      <p:sp>
        <p:nvSpPr>
          <p:cNvPr id="11" name="正方形/長方形 10">
            <a:extLst>
              <a:ext uri="{FF2B5EF4-FFF2-40B4-BE49-F238E27FC236}">
                <a16:creationId xmlns:a16="http://schemas.microsoft.com/office/drawing/2014/main" id="{9CB9F553-D05E-2D52-2E31-0584BDC18413}"/>
              </a:ext>
            </a:extLst>
          </p:cNvPr>
          <p:cNvSpPr/>
          <p:nvPr/>
        </p:nvSpPr>
        <p:spPr>
          <a:xfrm>
            <a:off x="188911" y="6495204"/>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運用</a:t>
            </a:r>
          </a:p>
        </p:txBody>
      </p:sp>
      <p:sp>
        <p:nvSpPr>
          <p:cNvPr id="12" name="正方形/長方形 11">
            <a:extLst>
              <a:ext uri="{FF2B5EF4-FFF2-40B4-BE49-F238E27FC236}">
                <a16:creationId xmlns:a16="http://schemas.microsoft.com/office/drawing/2014/main" id="{5BB3B64D-B741-1020-5805-5095F49D4DA6}"/>
              </a:ext>
            </a:extLst>
          </p:cNvPr>
          <p:cNvSpPr/>
          <p:nvPr/>
        </p:nvSpPr>
        <p:spPr>
          <a:xfrm>
            <a:off x="188911" y="7119671"/>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制度</a:t>
            </a:r>
          </a:p>
        </p:txBody>
      </p:sp>
      <p:sp>
        <p:nvSpPr>
          <p:cNvPr id="13" name="正方形/長方形 12">
            <a:extLst>
              <a:ext uri="{FF2B5EF4-FFF2-40B4-BE49-F238E27FC236}">
                <a16:creationId xmlns:a16="http://schemas.microsoft.com/office/drawing/2014/main" id="{A0DCBE7A-7F3C-AF6E-177A-7B9E3B748061}"/>
              </a:ext>
            </a:extLst>
          </p:cNvPr>
          <p:cNvSpPr/>
          <p:nvPr/>
        </p:nvSpPr>
        <p:spPr>
          <a:xfrm>
            <a:off x="188911" y="7744138"/>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安全</a:t>
            </a:r>
          </a:p>
        </p:txBody>
      </p:sp>
      <p:sp>
        <p:nvSpPr>
          <p:cNvPr id="14" name="正方形/長方形 13">
            <a:extLst>
              <a:ext uri="{FF2B5EF4-FFF2-40B4-BE49-F238E27FC236}">
                <a16:creationId xmlns:a16="http://schemas.microsoft.com/office/drawing/2014/main" id="{AE0DF54C-8EFB-97D7-616A-3FEC223FA5B4}"/>
              </a:ext>
            </a:extLst>
          </p:cNvPr>
          <p:cNvSpPr/>
          <p:nvPr/>
        </p:nvSpPr>
        <p:spPr>
          <a:xfrm>
            <a:off x="188911" y="8368607"/>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受容</a:t>
            </a:r>
          </a:p>
        </p:txBody>
      </p:sp>
      <p:grpSp>
        <p:nvGrpSpPr>
          <p:cNvPr id="37" name="グループ化 36">
            <a:extLst>
              <a:ext uri="{FF2B5EF4-FFF2-40B4-BE49-F238E27FC236}">
                <a16:creationId xmlns:a16="http://schemas.microsoft.com/office/drawing/2014/main" id="{33608F3A-694D-6104-C4DD-B2D32880DB7F}"/>
              </a:ext>
            </a:extLst>
          </p:cNvPr>
          <p:cNvGrpSpPr/>
          <p:nvPr/>
        </p:nvGrpSpPr>
        <p:grpSpPr>
          <a:xfrm>
            <a:off x="-2448232" y="2160533"/>
            <a:ext cx="8698642" cy="2935581"/>
            <a:chOff x="-2448232" y="3310066"/>
            <a:chExt cx="8698642" cy="2935581"/>
          </a:xfrm>
        </p:grpSpPr>
        <p:sp>
          <p:nvSpPr>
            <p:cNvPr id="8" name="正方形/長方形 7">
              <a:extLst>
                <a:ext uri="{FF2B5EF4-FFF2-40B4-BE49-F238E27FC236}">
                  <a16:creationId xmlns:a16="http://schemas.microsoft.com/office/drawing/2014/main" id="{53D939B3-E816-7C03-687C-F8570291D351}"/>
                </a:ext>
              </a:extLst>
            </p:cNvPr>
            <p:cNvSpPr/>
            <p:nvPr/>
          </p:nvSpPr>
          <p:spPr>
            <a:xfrm>
              <a:off x="751898" y="5285031"/>
              <a:ext cx="5498512" cy="96061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想定する顧客と提供価値、収益源・価格、マネタイズポイント、実証から社会実装に向けた移行条件が示されているロードマップとなっているか。</a:t>
              </a:r>
            </a:p>
          </p:txBody>
        </p:sp>
        <p:sp>
          <p:nvSpPr>
            <p:cNvPr id="30" name="吹き出し: 線 29">
              <a:extLst>
                <a:ext uri="{FF2B5EF4-FFF2-40B4-BE49-F238E27FC236}">
                  <a16:creationId xmlns:a16="http://schemas.microsoft.com/office/drawing/2014/main" id="{4F73869D-DA8B-34CC-0644-4C7DABE34890}"/>
                </a:ext>
              </a:extLst>
            </p:cNvPr>
            <p:cNvSpPr/>
            <p:nvPr/>
          </p:nvSpPr>
          <p:spPr>
            <a:xfrm>
              <a:off x="-2448232" y="3310066"/>
              <a:ext cx="2322199" cy="463371"/>
            </a:xfrm>
            <a:prstGeom prst="borderCallout1">
              <a:avLst>
                <a:gd name="adj1" fmla="val 80599"/>
                <a:gd name="adj2" fmla="val 101464"/>
                <a:gd name="adj3" fmla="val 193350"/>
                <a:gd name="adj4" fmla="val 15506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必要に応じてアイコン等</a:t>
              </a:r>
              <a:br>
                <a:rPr kumimoji="1" lang="en-US" altLang="ja-JP" sz="1400" dirty="0">
                  <a:solidFill>
                    <a:schemeClr val="bg1"/>
                  </a:solidFill>
                </a:rPr>
              </a:br>
              <a:r>
                <a:rPr kumimoji="1" lang="ja-JP" altLang="en-US" sz="1400" dirty="0">
                  <a:solidFill>
                    <a:schemeClr val="bg1"/>
                  </a:solidFill>
                </a:rPr>
                <a:t>絵図を活用ください。</a:t>
              </a:r>
            </a:p>
          </p:txBody>
        </p:sp>
      </p:grpSp>
      <p:cxnSp>
        <p:nvCxnSpPr>
          <p:cNvPr id="31" name="直線矢印コネクタ 30">
            <a:extLst>
              <a:ext uri="{FF2B5EF4-FFF2-40B4-BE49-F238E27FC236}">
                <a16:creationId xmlns:a16="http://schemas.microsoft.com/office/drawing/2014/main" id="{90A38423-D30B-3B9E-DBAC-5BB80E42D5B4}"/>
              </a:ext>
            </a:extLst>
          </p:cNvPr>
          <p:cNvCxnSpPr>
            <a:cxnSpLocks/>
          </p:cNvCxnSpPr>
          <p:nvPr/>
        </p:nvCxnSpPr>
        <p:spPr>
          <a:xfrm>
            <a:off x="2147062" y="3532725"/>
            <a:ext cx="1080000" cy="0"/>
          </a:xfrm>
          <a:prstGeom prst="straightConnector1">
            <a:avLst/>
          </a:prstGeom>
          <a:ln>
            <a:solidFill>
              <a:schemeClr val="tx1">
                <a:lumMod val="50000"/>
                <a:lumOff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5" name="コネクタ: カギ線 34">
            <a:extLst>
              <a:ext uri="{FF2B5EF4-FFF2-40B4-BE49-F238E27FC236}">
                <a16:creationId xmlns:a16="http://schemas.microsoft.com/office/drawing/2014/main" id="{7B926FD5-F191-9971-43D4-F8EC491CC3CE}"/>
              </a:ext>
            </a:extLst>
          </p:cNvPr>
          <p:cNvCxnSpPr>
            <a:cxnSpLocks/>
          </p:cNvCxnSpPr>
          <p:nvPr/>
        </p:nvCxnSpPr>
        <p:spPr>
          <a:xfrm>
            <a:off x="3651598" y="3519965"/>
            <a:ext cx="1080000" cy="216000"/>
          </a:xfrm>
          <a:prstGeom prst="bentConnector3">
            <a:avLst/>
          </a:prstGeom>
          <a:ln>
            <a:solidFill>
              <a:schemeClr val="tx1">
                <a:lumMod val="50000"/>
                <a:lumOff val="50000"/>
              </a:schemeClr>
            </a:solidFill>
            <a:tailEnd type="triangle"/>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B4CD2637-1E8F-0C6D-90EB-662609B4C4B0}"/>
              </a:ext>
            </a:extLst>
          </p:cNvPr>
          <p:cNvGrpSpPr/>
          <p:nvPr/>
        </p:nvGrpSpPr>
        <p:grpSpPr>
          <a:xfrm>
            <a:off x="848230" y="2882467"/>
            <a:ext cx="5161537" cy="540000"/>
            <a:chOff x="1189951" y="4032000"/>
            <a:chExt cx="5161537" cy="540000"/>
          </a:xfrm>
        </p:grpSpPr>
        <p:pic>
          <p:nvPicPr>
            <p:cNvPr id="19" name="グラフィックス 18" descr="クワッドコプター 単色塗りつぶし">
              <a:extLst>
                <a:ext uri="{FF2B5EF4-FFF2-40B4-BE49-F238E27FC236}">
                  <a16:creationId xmlns:a16="http://schemas.microsoft.com/office/drawing/2014/main" id="{B60B8845-D027-6FEE-BC2D-F0D71C8228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89951" y="4032000"/>
              <a:ext cx="540000" cy="540000"/>
            </a:xfrm>
            <a:prstGeom prst="rect">
              <a:avLst/>
            </a:prstGeom>
          </p:spPr>
        </p:pic>
        <p:pic>
          <p:nvPicPr>
            <p:cNvPr id="21" name="グラフィックス 20" descr="箱 単色塗りつぶし">
              <a:extLst>
                <a:ext uri="{FF2B5EF4-FFF2-40B4-BE49-F238E27FC236}">
                  <a16:creationId xmlns:a16="http://schemas.microsoft.com/office/drawing/2014/main" id="{895DBBF2-C93C-11FF-735E-2F2DDB20A0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1608" y="4032000"/>
              <a:ext cx="540000" cy="540000"/>
            </a:xfrm>
            <a:prstGeom prst="rect">
              <a:avLst/>
            </a:prstGeom>
          </p:spPr>
        </p:pic>
        <p:pic>
          <p:nvPicPr>
            <p:cNvPr id="23" name="グラフィックス 22" descr="開いた荷箱 単色塗りつぶし">
              <a:extLst>
                <a:ext uri="{FF2B5EF4-FFF2-40B4-BE49-F238E27FC236}">
                  <a16:creationId xmlns:a16="http://schemas.microsoft.com/office/drawing/2014/main" id="{F6B25DFD-B695-8D12-B6FC-839509AB9C3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33265" y="4032000"/>
              <a:ext cx="540000" cy="540000"/>
            </a:xfrm>
            <a:prstGeom prst="rect">
              <a:avLst/>
            </a:prstGeom>
          </p:spPr>
        </p:pic>
        <p:pic>
          <p:nvPicPr>
            <p:cNvPr id="25" name="グラフィックス 24" descr="硬貨 単色塗りつぶし">
              <a:extLst>
                <a:ext uri="{FF2B5EF4-FFF2-40B4-BE49-F238E27FC236}">
                  <a16:creationId xmlns:a16="http://schemas.microsoft.com/office/drawing/2014/main" id="{FAF4C1C3-1573-715A-79EC-A274F0D0DF1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54922" y="4032000"/>
              <a:ext cx="540000" cy="540000"/>
            </a:xfrm>
            <a:prstGeom prst="rect">
              <a:avLst/>
            </a:prstGeom>
          </p:spPr>
        </p:pic>
        <p:pic>
          <p:nvPicPr>
            <p:cNvPr id="27" name="グラフィックス 26" descr="男性のプロフィール 単色塗りつぶし">
              <a:extLst>
                <a:ext uri="{FF2B5EF4-FFF2-40B4-BE49-F238E27FC236}">
                  <a16:creationId xmlns:a16="http://schemas.microsoft.com/office/drawing/2014/main" id="{0502DAF6-26CE-4FB6-1BA2-C03376C6CCA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276579" y="4032000"/>
              <a:ext cx="540000" cy="540000"/>
            </a:xfrm>
            <a:prstGeom prst="rect">
              <a:avLst/>
            </a:prstGeom>
          </p:spPr>
        </p:pic>
        <p:pic>
          <p:nvPicPr>
            <p:cNvPr id="29" name="グラフィックス 28" descr="女性のプロフィール 単色塗りつぶし">
              <a:extLst>
                <a:ext uri="{FF2B5EF4-FFF2-40B4-BE49-F238E27FC236}">
                  <a16:creationId xmlns:a16="http://schemas.microsoft.com/office/drawing/2014/main" id="{0BBD72DC-9C66-291C-07C5-AADF5977592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798235" y="4032000"/>
              <a:ext cx="540000" cy="540000"/>
            </a:xfrm>
            <a:prstGeom prst="rect">
              <a:avLst/>
            </a:prstGeom>
          </p:spPr>
        </p:pic>
        <p:pic>
          <p:nvPicPr>
            <p:cNvPr id="39" name="グラフィックス 38" descr="最新のアーキテクチャ 単色塗りつぶし">
              <a:extLst>
                <a:ext uri="{FF2B5EF4-FFF2-40B4-BE49-F238E27FC236}">
                  <a16:creationId xmlns:a16="http://schemas.microsoft.com/office/drawing/2014/main" id="{BEE75C60-BCFD-2E18-F8C1-62FC5754F0A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326518" y="4032000"/>
              <a:ext cx="540000" cy="540000"/>
            </a:xfrm>
            <a:prstGeom prst="rect">
              <a:avLst/>
            </a:prstGeom>
          </p:spPr>
        </p:pic>
        <p:pic>
          <p:nvPicPr>
            <p:cNvPr id="41" name="グラフィックス 40" descr="家 単色塗りつぶし">
              <a:extLst>
                <a:ext uri="{FF2B5EF4-FFF2-40B4-BE49-F238E27FC236}">
                  <a16:creationId xmlns:a16="http://schemas.microsoft.com/office/drawing/2014/main" id="{DF054B1F-B506-E975-D785-ACA6984059D6}"/>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301548" y="4032000"/>
              <a:ext cx="540000" cy="540000"/>
            </a:xfrm>
            <a:prstGeom prst="rect">
              <a:avLst/>
            </a:prstGeom>
          </p:spPr>
        </p:pic>
        <p:pic>
          <p:nvPicPr>
            <p:cNvPr id="43" name="グラフィックス 42" descr="ストア 単色塗りつぶし">
              <a:extLst>
                <a:ext uri="{FF2B5EF4-FFF2-40B4-BE49-F238E27FC236}">
                  <a16:creationId xmlns:a16="http://schemas.microsoft.com/office/drawing/2014/main" id="{49680B75-4E3C-1F6F-AAE2-F29E7EC3A696}"/>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4786518" y="4032000"/>
              <a:ext cx="540000" cy="540000"/>
            </a:xfrm>
            <a:prstGeom prst="rect">
              <a:avLst/>
            </a:prstGeom>
          </p:spPr>
        </p:pic>
        <p:pic>
          <p:nvPicPr>
            <p:cNvPr id="45" name="グラフィックス 44" descr="チェックイン 単色塗りつぶし">
              <a:extLst>
                <a:ext uri="{FF2B5EF4-FFF2-40B4-BE49-F238E27FC236}">
                  <a16:creationId xmlns:a16="http://schemas.microsoft.com/office/drawing/2014/main" id="{C0974F16-7F3F-4428-4DD6-8D5C78F779D8}"/>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5811488" y="4032000"/>
              <a:ext cx="540000" cy="540000"/>
            </a:xfrm>
            <a:prstGeom prst="rect">
              <a:avLst/>
            </a:prstGeom>
          </p:spPr>
        </p:pic>
      </p:grpSp>
    </p:spTree>
    <p:extLst>
      <p:ext uri="{BB962C8B-B14F-4D97-AF65-F5344CB8AC3E}">
        <p14:creationId xmlns:p14="http://schemas.microsoft.com/office/powerpoint/2010/main" val="34620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5AEA0-A0EA-5E47-8961-B4917F2E85F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F9FCC7-7334-B9AE-A9A2-C1E71E558AC0}"/>
              </a:ext>
            </a:extLst>
          </p:cNvPr>
          <p:cNvSpPr>
            <a:spLocks noGrp="1"/>
          </p:cNvSpPr>
          <p:nvPr>
            <p:ph type="title"/>
          </p:nvPr>
        </p:nvSpPr>
        <p:spPr>
          <a:xfrm>
            <a:off x="188912" y="179389"/>
            <a:ext cx="6480175" cy="323850"/>
          </a:xfrm>
          <a:solidFill>
            <a:schemeClr val="accent6">
              <a:lumMod val="20000"/>
              <a:lumOff val="80000"/>
            </a:schemeClr>
          </a:solidFill>
        </p:spPr>
        <p:txBody>
          <a:bodyPr vert="horz">
            <a:normAutofit/>
          </a:bodyPr>
          <a:lstStyle/>
          <a:p>
            <a:r>
              <a:rPr kumimoji="1" lang="ja-JP" altLang="en-US" sz="1600" b="1" dirty="0">
                <a:latin typeface="Yu Gothic UI" panose="020B0500000000000000" pitchFamily="50" charset="-128"/>
                <a:ea typeface="Yu Gothic UI" panose="020B0500000000000000" pitchFamily="50" charset="-128"/>
              </a:rPr>
              <a:t>③ 実施する事業化調査の内容</a:t>
            </a:r>
          </a:p>
        </p:txBody>
      </p:sp>
      <p:sp>
        <p:nvSpPr>
          <p:cNvPr id="4" name="タイトル 1">
            <a:extLst>
              <a:ext uri="{FF2B5EF4-FFF2-40B4-BE49-F238E27FC236}">
                <a16:creationId xmlns:a16="http://schemas.microsoft.com/office/drawing/2014/main" id="{F038F873-2E24-2D45-8EAD-B84EA1FA3D77}"/>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実施概要</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社会実装までのロードマップを踏まえ、実施内容（目的・想定エリア・検証項目・実施体制等）を具体的に記載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p>
        </p:txBody>
      </p:sp>
      <p:grpSp>
        <p:nvGrpSpPr>
          <p:cNvPr id="31" name="グループ化 30">
            <a:extLst>
              <a:ext uri="{FF2B5EF4-FFF2-40B4-BE49-F238E27FC236}">
                <a16:creationId xmlns:a16="http://schemas.microsoft.com/office/drawing/2014/main" id="{604395DF-364E-99FA-1612-614C1D3F0986}"/>
              </a:ext>
            </a:extLst>
          </p:cNvPr>
          <p:cNvGrpSpPr/>
          <p:nvPr/>
        </p:nvGrpSpPr>
        <p:grpSpPr>
          <a:xfrm>
            <a:off x="1175659" y="6305549"/>
            <a:ext cx="5493428" cy="332981"/>
            <a:chOff x="1028700" y="5902814"/>
            <a:chExt cx="5640387" cy="383292"/>
          </a:xfrm>
        </p:grpSpPr>
        <p:sp>
          <p:nvSpPr>
            <p:cNvPr id="6" name="正方形/長方形 5">
              <a:extLst>
                <a:ext uri="{FF2B5EF4-FFF2-40B4-BE49-F238E27FC236}">
                  <a16:creationId xmlns:a16="http://schemas.microsoft.com/office/drawing/2014/main" id="{556A47B5-9B50-3420-4999-36C413384C0A}"/>
                </a:ext>
              </a:extLst>
            </p:cNvPr>
            <p:cNvSpPr/>
            <p:nvPr/>
          </p:nvSpPr>
          <p:spPr>
            <a:xfrm>
              <a:off x="1028700"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Yu Gothic UI" panose="020B0500000000000000" pitchFamily="50" charset="-128"/>
                  <a:ea typeface="Yu Gothic UI" panose="020B0500000000000000" pitchFamily="50" charset="-128"/>
                </a:rPr>
                <a:t>KPI</a:t>
              </a:r>
              <a:endParaRPr kumimoji="1" lang="ja-JP" altLang="en-US" sz="1100">
                <a:latin typeface="Yu Gothic UI" panose="020B0500000000000000" pitchFamily="50" charset="-128"/>
                <a:ea typeface="Yu Gothic UI" panose="020B0500000000000000" pitchFamily="50" charset="-128"/>
              </a:endParaRPr>
            </a:p>
          </p:txBody>
        </p:sp>
        <p:sp>
          <p:nvSpPr>
            <p:cNvPr id="7" name="正方形/長方形 6">
              <a:extLst>
                <a:ext uri="{FF2B5EF4-FFF2-40B4-BE49-F238E27FC236}">
                  <a16:creationId xmlns:a16="http://schemas.microsoft.com/office/drawing/2014/main" id="{89C498A1-9644-207C-CA81-00A714BA48A7}"/>
                </a:ext>
              </a:extLst>
            </p:cNvPr>
            <p:cNvSpPr/>
            <p:nvPr/>
          </p:nvSpPr>
          <p:spPr>
            <a:xfrm>
              <a:off x="2163950"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目的</a:t>
              </a:r>
            </a:p>
          </p:txBody>
        </p:sp>
        <p:sp>
          <p:nvSpPr>
            <p:cNvPr id="8" name="正方形/長方形 7">
              <a:extLst>
                <a:ext uri="{FF2B5EF4-FFF2-40B4-BE49-F238E27FC236}">
                  <a16:creationId xmlns:a16="http://schemas.microsoft.com/office/drawing/2014/main" id="{845F174E-FA21-E07C-8D7F-7165674B6F30}"/>
                </a:ext>
              </a:extLst>
            </p:cNvPr>
            <p:cNvSpPr/>
            <p:nvPr/>
          </p:nvSpPr>
          <p:spPr>
            <a:xfrm>
              <a:off x="3299198"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測定方法</a:t>
              </a:r>
            </a:p>
          </p:txBody>
        </p:sp>
        <p:sp>
          <p:nvSpPr>
            <p:cNvPr id="9" name="正方形/長方形 8">
              <a:extLst>
                <a:ext uri="{FF2B5EF4-FFF2-40B4-BE49-F238E27FC236}">
                  <a16:creationId xmlns:a16="http://schemas.microsoft.com/office/drawing/2014/main" id="{939AAFB2-5933-D0FB-DD94-85CF6806A569}"/>
                </a:ext>
              </a:extLst>
            </p:cNvPr>
            <p:cNvSpPr/>
            <p:nvPr/>
          </p:nvSpPr>
          <p:spPr>
            <a:xfrm>
              <a:off x="4434449"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算出方法</a:t>
              </a:r>
            </a:p>
          </p:txBody>
        </p:sp>
        <p:sp>
          <p:nvSpPr>
            <p:cNvPr id="10" name="正方形/長方形 9">
              <a:extLst>
                <a:ext uri="{FF2B5EF4-FFF2-40B4-BE49-F238E27FC236}">
                  <a16:creationId xmlns:a16="http://schemas.microsoft.com/office/drawing/2014/main" id="{AA761F0B-2D11-8DDE-2504-32F8B7076A2C}"/>
                </a:ext>
              </a:extLst>
            </p:cNvPr>
            <p:cNvSpPr/>
            <p:nvPr/>
          </p:nvSpPr>
          <p:spPr>
            <a:xfrm>
              <a:off x="5569696"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ベースライン</a:t>
              </a:r>
              <a:r>
                <a:rPr kumimoji="1" lang="en-US" altLang="ja-JP" sz="1100">
                  <a:latin typeface="Yu Gothic UI" panose="020B0500000000000000" pitchFamily="50" charset="-128"/>
                  <a:ea typeface="Yu Gothic UI" panose="020B0500000000000000" pitchFamily="50" charset="-128"/>
                </a:rPr>
                <a:t>/</a:t>
              </a:r>
            </a:p>
            <a:p>
              <a:pPr algn="ctr"/>
              <a:r>
                <a:rPr kumimoji="1" lang="ja-JP" altLang="en-US" sz="1100">
                  <a:latin typeface="Yu Gothic UI" panose="020B0500000000000000" pitchFamily="50" charset="-128"/>
                  <a:ea typeface="Yu Gothic UI" panose="020B0500000000000000" pitchFamily="50" charset="-128"/>
                </a:rPr>
                <a:t>目標値</a:t>
              </a:r>
            </a:p>
          </p:txBody>
        </p:sp>
      </p:grpSp>
      <p:grpSp>
        <p:nvGrpSpPr>
          <p:cNvPr id="3" name="グループ化 2">
            <a:extLst>
              <a:ext uri="{FF2B5EF4-FFF2-40B4-BE49-F238E27FC236}">
                <a16:creationId xmlns:a16="http://schemas.microsoft.com/office/drawing/2014/main" id="{6D80B5B8-8969-C533-E273-6905358BD62C}"/>
              </a:ext>
            </a:extLst>
          </p:cNvPr>
          <p:cNvGrpSpPr/>
          <p:nvPr/>
        </p:nvGrpSpPr>
        <p:grpSpPr>
          <a:xfrm>
            <a:off x="188912" y="1155440"/>
            <a:ext cx="986746" cy="3665108"/>
            <a:chOff x="188912" y="1155440"/>
            <a:chExt cx="986746" cy="3004130"/>
          </a:xfrm>
        </p:grpSpPr>
        <p:sp>
          <p:nvSpPr>
            <p:cNvPr id="14" name="正方形/長方形 13">
              <a:extLst>
                <a:ext uri="{FF2B5EF4-FFF2-40B4-BE49-F238E27FC236}">
                  <a16:creationId xmlns:a16="http://schemas.microsoft.com/office/drawing/2014/main" id="{7C948839-1F6B-C3BD-0697-E433F945493A}"/>
                </a:ext>
              </a:extLst>
            </p:cNvPr>
            <p:cNvSpPr/>
            <p:nvPr/>
          </p:nvSpPr>
          <p:spPr>
            <a:xfrm>
              <a:off x="188912" y="1155440"/>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目的</a:t>
              </a:r>
            </a:p>
          </p:txBody>
        </p:sp>
        <p:sp>
          <p:nvSpPr>
            <p:cNvPr id="16" name="正方形/長方形 15">
              <a:extLst>
                <a:ext uri="{FF2B5EF4-FFF2-40B4-BE49-F238E27FC236}">
                  <a16:creationId xmlns:a16="http://schemas.microsoft.com/office/drawing/2014/main" id="{02E54C33-7AF2-D7EA-01DB-D76CD888A8D2}"/>
                </a:ext>
              </a:extLst>
            </p:cNvPr>
            <p:cNvSpPr/>
            <p:nvPr/>
          </p:nvSpPr>
          <p:spPr>
            <a:xfrm>
              <a:off x="188912" y="1667641"/>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仮説</a:t>
              </a:r>
            </a:p>
          </p:txBody>
        </p:sp>
        <p:sp>
          <p:nvSpPr>
            <p:cNvPr id="17" name="正方形/長方形 16">
              <a:extLst>
                <a:ext uri="{FF2B5EF4-FFF2-40B4-BE49-F238E27FC236}">
                  <a16:creationId xmlns:a16="http://schemas.microsoft.com/office/drawing/2014/main" id="{9B76F49A-C1ED-345A-334A-6A77A96173F6}"/>
                </a:ext>
              </a:extLst>
            </p:cNvPr>
            <p:cNvSpPr/>
            <p:nvPr/>
          </p:nvSpPr>
          <p:spPr>
            <a:xfrm>
              <a:off x="188912" y="2179842"/>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検証項目</a:t>
              </a:r>
            </a:p>
          </p:txBody>
        </p:sp>
        <p:sp>
          <p:nvSpPr>
            <p:cNvPr id="18" name="正方形/長方形 17">
              <a:extLst>
                <a:ext uri="{FF2B5EF4-FFF2-40B4-BE49-F238E27FC236}">
                  <a16:creationId xmlns:a16="http://schemas.microsoft.com/office/drawing/2014/main" id="{88E5A61E-8EDD-25B4-55FE-38B685195898}"/>
                </a:ext>
              </a:extLst>
            </p:cNvPr>
            <p:cNvSpPr/>
            <p:nvPr/>
          </p:nvSpPr>
          <p:spPr>
            <a:xfrm>
              <a:off x="188912" y="2692043"/>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エリア</a:t>
              </a:r>
              <a:r>
                <a:rPr kumimoji="1" lang="en-US" altLang="ja-JP" sz="1100">
                  <a:latin typeface="Yu Gothic UI" panose="020B0500000000000000" pitchFamily="50" charset="-128"/>
                  <a:ea typeface="Yu Gothic UI" panose="020B0500000000000000" pitchFamily="50" charset="-128"/>
                </a:rPr>
                <a:t>/</a:t>
              </a:r>
            </a:p>
            <a:p>
              <a:pPr algn="ctr"/>
              <a:r>
                <a:rPr kumimoji="1" lang="ja-JP" altLang="en-US" sz="1100">
                  <a:latin typeface="Yu Gothic UI" panose="020B0500000000000000" pitchFamily="50" charset="-128"/>
                  <a:ea typeface="Yu Gothic UI" panose="020B0500000000000000" pitchFamily="50" charset="-128"/>
                </a:rPr>
                <a:t>選定理由</a:t>
              </a:r>
            </a:p>
          </p:txBody>
        </p:sp>
        <p:sp>
          <p:nvSpPr>
            <p:cNvPr id="19" name="正方形/長方形 18">
              <a:extLst>
                <a:ext uri="{FF2B5EF4-FFF2-40B4-BE49-F238E27FC236}">
                  <a16:creationId xmlns:a16="http://schemas.microsoft.com/office/drawing/2014/main" id="{DC0AC350-1B7A-A3AD-B1CC-872E0C407C46}"/>
                </a:ext>
              </a:extLst>
            </p:cNvPr>
            <p:cNvSpPr/>
            <p:nvPr/>
          </p:nvSpPr>
          <p:spPr>
            <a:xfrm>
              <a:off x="188912" y="3204244"/>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実施方法</a:t>
              </a:r>
            </a:p>
          </p:txBody>
        </p:sp>
        <p:sp>
          <p:nvSpPr>
            <p:cNvPr id="20" name="正方形/長方形 19">
              <a:extLst>
                <a:ext uri="{FF2B5EF4-FFF2-40B4-BE49-F238E27FC236}">
                  <a16:creationId xmlns:a16="http://schemas.microsoft.com/office/drawing/2014/main" id="{A65CFF5A-FF35-831F-A66D-93108D354A03}"/>
                </a:ext>
              </a:extLst>
            </p:cNvPr>
            <p:cNvSpPr/>
            <p:nvPr/>
          </p:nvSpPr>
          <p:spPr>
            <a:xfrm>
              <a:off x="188912" y="3716445"/>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これまでの</a:t>
              </a:r>
              <a:endParaRPr kumimoji="1" lang="en-US" altLang="ja-JP" sz="1100">
                <a:latin typeface="Yu Gothic UI" panose="020B0500000000000000" pitchFamily="50" charset="-128"/>
                <a:ea typeface="Yu Gothic UI" panose="020B0500000000000000" pitchFamily="50" charset="-128"/>
              </a:endParaRPr>
            </a:p>
            <a:p>
              <a:pPr algn="ctr"/>
              <a:r>
                <a:rPr kumimoji="1" lang="ja-JP" altLang="en-US" sz="1100">
                  <a:latin typeface="Yu Gothic UI" panose="020B0500000000000000" pitchFamily="50" charset="-128"/>
                  <a:ea typeface="Yu Gothic UI" panose="020B0500000000000000" pitchFamily="50" charset="-128"/>
                </a:rPr>
                <a:t>検討状況</a:t>
              </a:r>
            </a:p>
          </p:txBody>
        </p:sp>
      </p:grpSp>
      <p:sp>
        <p:nvSpPr>
          <p:cNvPr id="12" name="タイトル 1">
            <a:extLst>
              <a:ext uri="{FF2B5EF4-FFF2-40B4-BE49-F238E27FC236}">
                <a16:creationId xmlns:a16="http://schemas.microsoft.com/office/drawing/2014/main" id="{BC04D6D8-F6CC-D2C3-31C7-9B9D7E94201D}"/>
              </a:ext>
            </a:extLst>
          </p:cNvPr>
          <p:cNvSpPr txBox="1">
            <a:spLocks/>
          </p:cNvSpPr>
          <p:nvPr/>
        </p:nvSpPr>
        <p:spPr>
          <a:xfrm>
            <a:off x="188912" y="4880697"/>
            <a:ext cx="6480175" cy="1351591"/>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buFont typeface="Wingdings" panose="05000000000000000000" pitchFamily="2" charset="2"/>
              <a:buChar char="n"/>
            </a:pPr>
            <a:r>
              <a:rPr lang="en-US" altLang="ja-JP" sz="1100" dirty="0">
                <a:latin typeface="Yu Gothic UI" panose="020B0500000000000000" pitchFamily="50" charset="-128"/>
                <a:ea typeface="Yu Gothic UI" panose="020B0500000000000000" pitchFamily="50" charset="-128"/>
              </a:rPr>
              <a:t>KPI</a:t>
            </a:r>
            <a:r>
              <a:rPr lang="ja-JP" altLang="en-US" sz="1100" dirty="0">
                <a:latin typeface="Yu Gothic UI" panose="020B0500000000000000" pitchFamily="50" charset="-128"/>
                <a:ea typeface="Yu Gothic UI" panose="020B0500000000000000" pitchFamily="50" charset="-128"/>
              </a:rPr>
              <a:t>の設定</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事業実現性、事業収益性、課題即応性、住民認知度の</a:t>
            </a:r>
            <a:r>
              <a:rPr lang="ja-JP" altLang="en-US" sz="1100" dirty="0">
                <a:latin typeface="Yu Gothic UI" panose="020B0500000000000000" pitchFamily="50" charset="-128"/>
                <a:ea typeface="Yu Gothic UI" panose="020B0500000000000000" pitchFamily="50" charset="-128"/>
              </a:rPr>
              <a:t>うち複数の</a:t>
            </a:r>
            <a:r>
              <a:rPr lang="ja-JP" altLang="ja-JP" sz="1100" dirty="0">
                <a:latin typeface="Yu Gothic UI" panose="020B0500000000000000" pitchFamily="50" charset="-128"/>
                <a:ea typeface="Yu Gothic UI" panose="020B0500000000000000" pitchFamily="50" charset="-128"/>
              </a:rPr>
              <a:t>項目について</a:t>
            </a:r>
            <a:r>
              <a:rPr lang="ja-JP" altLang="en-US" sz="1100" dirty="0">
                <a:latin typeface="Yu Gothic UI" panose="020B0500000000000000" pitchFamily="50" charset="-128"/>
                <a:ea typeface="Yu Gothic UI" panose="020B0500000000000000" pitchFamily="50" charset="-128"/>
              </a:rPr>
              <a:t>、定量的に評価できる</a:t>
            </a:r>
            <a:r>
              <a:rPr lang="en-US" altLang="ja-JP" sz="1100" dirty="0">
                <a:latin typeface="Yu Gothic UI" panose="020B0500000000000000" pitchFamily="50" charset="-128"/>
                <a:ea typeface="Yu Gothic UI" panose="020B0500000000000000" pitchFamily="50" charset="-128"/>
              </a:rPr>
              <a:t>KPI</a:t>
            </a:r>
            <a:r>
              <a:rPr lang="ja-JP" altLang="en-US" sz="1100" dirty="0">
                <a:latin typeface="Yu Gothic UI" panose="020B0500000000000000" pitchFamily="50" charset="-128"/>
                <a:ea typeface="Yu Gothic UI" panose="020B0500000000000000" pitchFamily="50" charset="-128"/>
              </a:rPr>
              <a:t>を設定すること。</a:t>
            </a:r>
            <a:r>
              <a:rPr lang="ja-JP" altLang="ja-JP" sz="1100" dirty="0">
                <a:latin typeface="Yu Gothic UI" panose="020B0500000000000000" pitchFamily="50" charset="-128"/>
                <a:ea typeface="Yu Gothic UI" panose="020B0500000000000000" pitchFamily="50" charset="-128"/>
              </a:rPr>
              <a:t>また、各</a:t>
            </a: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の目的、測定方法、算出方法、目標値</a:t>
            </a:r>
            <a:r>
              <a:rPr lang="en-US" altLang="ja-JP" sz="1100" dirty="0">
                <a:latin typeface="Yu Gothic UI" panose="020B0500000000000000" pitchFamily="50" charset="-128"/>
                <a:ea typeface="Yu Gothic UI" panose="020B0500000000000000" pitchFamily="50" charset="-128"/>
              </a:rPr>
              <a:t>/</a:t>
            </a:r>
            <a:r>
              <a:rPr lang="ja-JP" altLang="ja-JP" sz="1100" dirty="0">
                <a:latin typeface="Yu Gothic UI" panose="020B0500000000000000" pitchFamily="50" charset="-128"/>
                <a:ea typeface="Yu Gothic UI" panose="020B0500000000000000" pitchFamily="50" charset="-128"/>
              </a:rPr>
              <a:t>ベースラインを明記</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 </a:t>
            </a:r>
            <a:br>
              <a:rPr lang="en-US" altLang="ja-JP" sz="1100" dirty="0">
                <a:latin typeface="Yu Gothic UI" panose="020B0500000000000000" pitchFamily="50" charset="-128"/>
                <a:ea typeface="Yu Gothic UI" panose="020B0500000000000000" pitchFamily="50" charset="-128"/>
              </a:rPr>
            </a:b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を定める項目と各項目における</a:t>
            </a: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の例：</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事業実現性：運航便数、就航率</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事業収益性：営業収益率</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課題即応性：インシデント・苦情対応までの所要日数</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住民認知度：広報・告知等（チラシ・</a:t>
            </a:r>
            <a:r>
              <a:rPr lang="en-US" altLang="ja-JP" sz="1100" dirty="0">
                <a:latin typeface="Yu Gothic UI" panose="020B0500000000000000" pitchFamily="50" charset="-128"/>
                <a:ea typeface="Yu Gothic UI" panose="020B0500000000000000" pitchFamily="50" charset="-128"/>
              </a:rPr>
              <a:t>SNS</a:t>
            </a:r>
            <a:r>
              <a:rPr lang="ja-JP" altLang="ja-JP" sz="1100" dirty="0">
                <a:latin typeface="Yu Gothic UI" panose="020B0500000000000000" pitchFamily="50" charset="-128"/>
                <a:ea typeface="Yu Gothic UI" panose="020B0500000000000000" pitchFamily="50" charset="-128"/>
              </a:rPr>
              <a:t>・</a:t>
            </a:r>
            <a:r>
              <a:rPr lang="en-US" altLang="ja-JP" sz="1100" dirty="0">
                <a:latin typeface="Yu Gothic UI" panose="020B0500000000000000" pitchFamily="50" charset="-128"/>
                <a:ea typeface="Yu Gothic UI" panose="020B0500000000000000" pitchFamily="50" charset="-128"/>
              </a:rPr>
              <a:t>Web</a:t>
            </a:r>
            <a:r>
              <a:rPr lang="ja-JP" altLang="ja-JP" sz="1100" dirty="0">
                <a:latin typeface="Yu Gothic UI" panose="020B0500000000000000" pitchFamily="50" charset="-128"/>
                <a:ea typeface="Yu Gothic UI" panose="020B0500000000000000" pitchFamily="50" charset="-128"/>
              </a:rPr>
              <a:t>サイトでの発信等）により周知できた人数 等</a:t>
            </a:r>
          </a:p>
          <a:p>
            <a:pPr marL="171450" indent="-171450">
              <a:spcBef>
                <a:spcPts val="300"/>
              </a:spcBef>
              <a:buFont typeface="Wingdings" panose="05000000000000000000" pitchFamily="2" charset="2"/>
              <a:buChar char="n"/>
            </a:pPr>
            <a:endParaRPr lang="ja-JP" altLang="ja-JP" sz="1100" dirty="0">
              <a:latin typeface="Yu Gothic UI" panose="020B0500000000000000" pitchFamily="50" charset="-128"/>
              <a:ea typeface="Yu Gothic UI" panose="020B0500000000000000" pitchFamily="50" charset="-128"/>
            </a:endParaRPr>
          </a:p>
        </p:txBody>
      </p:sp>
      <p:grpSp>
        <p:nvGrpSpPr>
          <p:cNvPr id="30" name="グループ化 29">
            <a:extLst>
              <a:ext uri="{FF2B5EF4-FFF2-40B4-BE49-F238E27FC236}">
                <a16:creationId xmlns:a16="http://schemas.microsoft.com/office/drawing/2014/main" id="{7AF1D0AB-94C6-288B-8C92-3C8B9EB0642A}"/>
              </a:ext>
            </a:extLst>
          </p:cNvPr>
          <p:cNvGrpSpPr/>
          <p:nvPr/>
        </p:nvGrpSpPr>
        <p:grpSpPr>
          <a:xfrm>
            <a:off x="186370" y="6674054"/>
            <a:ext cx="909005" cy="2254045"/>
            <a:chOff x="186371" y="6352915"/>
            <a:chExt cx="986746" cy="1666584"/>
          </a:xfrm>
        </p:grpSpPr>
        <p:sp>
          <p:nvSpPr>
            <p:cNvPr id="24" name="正方形/長方形 23">
              <a:extLst>
                <a:ext uri="{FF2B5EF4-FFF2-40B4-BE49-F238E27FC236}">
                  <a16:creationId xmlns:a16="http://schemas.microsoft.com/office/drawing/2014/main" id="{DC599B2F-3FF9-1D0D-BD8B-8735C4C8AACA}"/>
                </a:ext>
              </a:extLst>
            </p:cNvPr>
            <p:cNvSpPr/>
            <p:nvPr/>
          </p:nvSpPr>
          <p:spPr>
            <a:xfrm>
              <a:off x="186371" y="6352915"/>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事業実現性</a:t>
              </a:r>
            </a:p>
          </p:txBody>
        </p:sp>
        <p:sp>
          <p:nvSpPr>
            <p:cNvPr id="25" name="正方形/長方形 24">
              <a:extLst>
                <a:ext uri="{FF2B5EF4-FFF2-40B4-BE49-F238E27FC236}">
                  <a16:creationId xmlns:a16="http://schemas.microsoft.com/office/drawing/2014/main" id="{1111576A-CF80-452A-FB06-9706EA68C22F}"/>
                </a:ext>
              </a:extLst>
            </p:cNvPr>
            <p:cNvSpPr/>
            <p:nvPr/>
          </p:nvSpPr>
          <p:spPr>
            <a:xfrm>
              <a:off x="186371" y="6780679"/>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事業収益性</a:t>
              </a:r>
            </a:p>
          </p:txBody>
        </p:sp>
        <p:sp>
          <p:nvSpPr>
            <p:cNvPr id="26" name="正方形/長方形 25">
              <a:extLst>
                <a:ext uri="{FF2B5EF4-FFF2-40B4-BE49-F238E27FC236}">
                  <a16:creationId xmlns:a16="http://schemas.microsoft.com/office/drawing/2014/main" id="{B54F87A7-D4FA-4A2F-5634-24353D3B7A90}"/>
                </a:ext>
              </a:extLst>
            </p:cNvPr>
            <p:cNvSpPr/>
            <p:nvPr/>
          </p:nvSpPr>
          <p:spPr>
            <a:xfrm>
              <a:off x="186371" y="7208443"/>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課題即応性</a:t>
              </a:r>
            </a:p>
          </p:txBody>
        </p:sp>
        <p:sp>
          <p:nvSpPr>
            <p:cNvPr id="27" name="正方形/長方形 26">
              <a:extLst>
                <a:ext uri="{FF2B5EF4-FFF2-40B4-BE49-F238E27FC236}">
                  <a16:creationId xmlns:a16="http://schemas.microsoft.com/office/drawing/2014/main" id="{22FBF673-0633-54BE-74CC-F0B82EFA3F3C}"/>
                </a:ext>
              </a:extLst>
            </p:cNvPr>
            <p:cNvSpPr/>
            <p:nvPr/>
          </p:nvSpPr>
          <p:spPr>
            <a:xfrm>
              <a:off x="186371" y="7636207"/>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住民認知度</a:t>
              </a:r>
            </a:p>
          </p:txBody>
        </p:sp>
      </p:grpSp>
      <p:grpSp>
        <p:nvGrpSpPr>
          <p:cNvPr id="23" name="グループ化 22">
            <a:extLst>
              <a:ext uri="{FF2B5EF4-FFF2-40B4-BE49-F238E27FC236}">
                <a16:creationId xmlns:a16="http://schemas.microsoft.com/office/drawing/2014/main" id="{301744A1-87A4-64A8-829A-3AABB7E37BB0}"/>
              </a:ext>
            </a:extLst>
          </p:cNvPr>
          <p:cNvGrpSpPr/>
          <p:nvPr/>
        </p:nvGrpSpPr>
        <p:grpSpPr>
          <a:xfrm>
            <a:off x="-2713703" y="972273"/>
            <a:ext cx="8891959" cy="7072059"/>
            <a:chOff x="-2713703" y="972273"/>
            <a:chExt cx="8891959" cy="7072059"/>
          </a:xfrm>
        </p:grpSpPr>
        <p:sp>
          <p:nvSpPr>
            <p:cNvPr id="5" name="正方形/長方形 4">
              <a:extLst>
                <a:ext uri="{FF2B5EF4-FFF2-40B4-BE49-F238E27FC236}">
                  <a16:creationId xmlns:a16="http://schemas.microsoft.com/office/drawing/2014/main" id="{E63450A2-3D37-6BD2-F1C7-DBE2A26B77AF}"/>
                </a:ext>
              </a:extLst>
            </p:cNvPr>
            <p:cNvSpPr/>
            <p:nvPr/>
          </p:nvSpPr>
          <p:spPr>
            <a:xfrm>
              <a:off x="679744" y="1224407"/>
              <a:ext cx="5498512" cy="164818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検証項目、データ取得・解析方法がロードマップと整合して具体化されているか。</a:t>
              </a:r>
              <a:endParaRPr kumimoji="1" lang="en-US" altLang="ja-JP" sz="1400" dirty="0"/>
            </a:p>
            <a:p>
              <a:pPr marL="285750" indent="-285750">
                <a:buFont typeface="Wingdings" panose="05000000000000000000" pitchFamily="2" charset="2"/>
                <a:buChar char="n"/>
              </a:pPr>
              <a:r>
                <a:rPr kumimoji="1" lang="ja-JP" altLang="en-US" sz="1400" dirty="0"/>
                <a:t>これまでの実証結果等に基づき、顧客と需要ボリュームを把握した上でのエリア選定となっているか。</a:t>
              </a:r>
              <a:endParaRPr kumimoji="1" lang="en-US" altLang="ja-JP" sz="1400" dirty="0"/>
            </a:p>
            <a:p>
              <a:pPr marL="285750" indent="-285750">
                <a:buFont typeface="Wingdings" panose="05000000000000000000" pitchFamily="2" charset="2"/>
                <a:buChar char="n"/>
              </a:pPr>
              <a:r>
                <a:rPr kumimoji="1" lang="ja-JP" altLang="en-US" sz="1400" dirty="0"/>
                <a:t>気象・地形・通信など地域特性に対する安定運用方法が示されており、飛行中止の場合の代替配送手段が確保されているか。</a:t>
              </a:r>
            </a:p>
          </p:txBody>
        </p:sp>
        <p:sp>
          <p:nvSpPr>
            <p:cNvPr id="11" name="正方形/長方形 10">
              <a:extLst>
                <a:ext uri="{FF2B5EF4-FFF2-40B4-BE49-F238E27FC236}">
                  <a16:creationId xmlns:a16="http://schemas.microsoft.com/office/drawing/2014/main" id="{84216040-3020-75E0-A666-8AF857F9515C}"/>
                </a:ext>
              </a:extLst>
            </p:cNvPr>
            <p:cNvSpPr/>
            <p:nvPr/>
          </p:nvSpPr>
          <p:spPr>
            <a:xfrm>
              <a:off x="679744" y="7141852"/>
              <a:ext cx="5498512" cy="90248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ロードマップで示した計画を達成するために、今年度の長期事業化調査における</a:t>
              </a:r>
              <a:r>
                <a:rPr kumimoji="1" lang="en-US" altLang="ja-JP" sz="1400" dirty="0"/>
                <a:t>KPI</a:t>
              </a:r>
              <a:r>
                <a:rPr kumimoji="1" lang="ja-JP" altLang="en-US" sz="1400" dirty="0"/>
                <a:t>が設定されており、算出方法が具体化されているか。</a:t>
              </a:r>
            </a:p>
          </p:txBody>
        </p:sp>
        <p:sp>
          <p:nvSpPr>
            <p:cNvPr id="13" name="吹き出し: 線 12">
              <a:extLst>
                <a:ext uri="{FF2B5EF4-FFF2-40B4-BE49-F238E27FC236}">
                  <a16:creationId xmlns:a16="http://schemas.microsoft.com/office/drawing/2014/main" id="{A519CCFD-4EC2-1ED8-77E8-977312076DE1}"/>
                </a:ext>
              </a:extLst>
            </p:cNvPr>
            <p:cNvSpPr/>
            <p:nvPr/>
          </p:nvSpPr>
          <p:spPr>
            <a:xfrm>
              <a:off x="-2713703" y="972273"/>
              <a:ext cx="2587670" cy="797533"/>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p>
          </p:txBody>
        </p:sp>
        <p:sp>
          <p:nvSpPr>
            <p:cNvPr id="15" name="吹き出し: 線 14">
              <a:extLst>
                <a:ext uri="{FF2B5EF4-FFF2-40B4-BE49-F238E27FC236}">
                  <a16:creationId xmlns:a16="http://schemas.microsoft.com/office/drawing/2014/main" id="{B53F21BA-A5AB-7EF2-E2E1-421BE6BB42D9}"/>
                </a:ext>
              </a:extLst>
            </p:cNvPr>
            <p:cNvSpPr/>
            <p:nvPr/>
          </p:nvSpPr>
          <p:spPr>
            <a:xfrm>
              <a:off x="-2713703" y="5488573"/>
              <a:ext cx="2587670" cy="797533"/>
            </a:xfrm>
            <a:prstGeom prst="borderCallout1">
              <a:avLst>
                <a:gd name="adj1" fmla="val 17886"/>
                <a:gd name="adj2" fmla="val 101186"/>
                <a:gd name="adj3" fmla="val 149838"/>
                <a:gd name="adj4" fmla="val 11456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p>
          </p:txBody>
        </p:sp>
      </p:grpSp>
    </p:spTree>
    <p:extLst>
      <p:ext uri="{BB962C8B-B14F-4D97-AF65-F5344CB8AC3E}">
        <p14:creationId xmlns:p14="http://schemas.microsoft.com/office/powerpoint/2010/main" val="8161719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E330AB44BF144A1FC5AEC72DE517A" ma:contentTypeVersion="15" ma:contentTypeDescription="Create a new document." ma:contentTypeScope="" ma:versionID="37f6a78dbb37bffa23451308d1a0d218">
  <xsd:schema xmlns:xsd="http://www.w3.org/2001/XMLSchema" xmlns:xs="http://www.w3.org/2001/XMLSchema" xmlns:p="http://schemas.microsoft.com/office/2006/metadata/properties" xmlns:ns2="7bfd0a3b-8dab-4e0f-a458-be1525c514fc" xmlns:ns3="931877e4-0bff-489c-b6c9-43d5d427f7cb" targetNamespace="http://schemas.microsoft.com/office/2006/metadata/properties" ma:root="true" ma:fieldsID="e21781ebb73be0fcee7db9fa0664bf84" ns2:_="" ns3:_="">
    <xsd:import namespace="7bfd0a3b-8dab-4e0f-a458-be1525c514fc"/>
    <xsd:import namespace="931877e4-0bff-489c-b6c9-43d5d427f7c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fd0a3b-8dab-4e0f-a458-be1525c514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1877e4-0bff-489c-b6c9-43d5d427f7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fd0a3b-8dab-4e0f-a458-be1525c514f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AD48B8B-D360-48D0-9206-AABE37F19E34}"/>
</file>

<file path=customXml/itemProps2.xml><?xml version="1.0" encoding="utf-8"?>
<ds:datastoreItem xmlns:ds="http://schemas.openxmlformats.org/officeDocument/2006/customXml" ds:itemID="{11E7A1AB-4DB7-4140-B2A4-AC32A61F67FE}"/>
</file>

<file path=customXml/itemProps3.xml><?xml version="1.0" encoding="utf-8"?>
<ds:datastoreItem xmlns:ds="http://schemas.openxmlformats.org/officeDocument/2006/customXml" ds:itemID="{2FF287CA-9044-4594-B1D2-8B96A605C8C7}"/>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1376</Words>
  <Application>Microsoft Office PowerPoint</Application>
  <PresentationFormat>画面に合わせる (4:3)</PresentationFormat>
  <Paragraphs>178</Paragraphs>
  <Slides>5</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2" baseType="lpstr">
      <vt:lpstr>Yu Gothic UI</vt:lpstr>
      <vt:lpstr>Aptos</vt:lpstr>
      <vt:lpstr>Aptos Display</vt:lpstr>
      <vt:lpstr>Arial</vt:lpstr>
      <vt:lpstr>Wingdings</vt:lpstr>
      <vt:lpstr>Office テーマ</vt:lpstr>
      <vt:lpstr>think-cellスライド</vt:lpstr>
      <vt:lpstr>PowerPoint プレゼンテーション</vt:lpstr>
      <vt:lpstr>① 事業の実施方針</vt:lpstr>
      <vt:lpstr>① 事業の実施方針</vt:lpstr>
      <vt:lpstr>② 社会実装に向けた計画等</vt:lpstr>
      <vt:lpstr>③ 実施する事業化調査の内容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2026-04-14T07:39:39Z</dcterms:created>
  <dcterms:modified xsi:type="dcterms:W3CDTF">2026-04-14T07:39:50Z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200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0x01010017BE330AB44BF144A1FC5AEC72DE517A</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