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sldIdLst>
    <p:sldId id="256" r:id="rId2"/>
    <p:sldId id="263" r:id="rId3"/>
    <p:sldId id="257" r:id="rId4"/>
    <p:sldId id="260" r:id="rId5"/>
    <p:sldId id="259" r:id="rId6"/>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事業計画書" id="{EC097D39-CE86-49CA-932B-4D9C5D6808CA}">
          <p14:sldIdLst>
            <p14:sldId id="256"/>
            <p14:sldId id="263"/>
            <p14:sldId id="257"/>
            <p14:sldId id="260"/>
            <p14:sldId id="259"/>
          </p14:sldIdLst>
        </p14:section>
      </p14:sectionLst>
    </p:ext>
    <p:ext uri="{EFAFB233-063F-42B5-8137-9DF3F51BA10A}">
      <p15:sldGuideLst xmlns:p15="http://schemas.microsoft.com/office/powerpoint/2012/main">
        <p15:guide id="1" orient="horz" pos="113" userDrawn="1">
          <p15:clr>
            <a:srgbClr val="A4A3A4"/>
          </p15:clr>
        </p15:guide>
        <p15:guide id="2" pos="2160" userDrawn="1">
          <p15:clr>
            <a:srgbClr val="A4A3A4"/>
          </p15:clr>
        </p15:guide>
        <p15:guide id="3" pos="4201" userDrawn="1">
          <p15:clr>
            <a:srgbClr val="A4A3A4"/>
          </p15:clr>
        </p15:guide>
        <p15:guide id="4" pos="119" userDrawn="1">
          <p15:clr>
            <a:srgbClr val="A4A3A4"/>
          </p15:clr>
        </p15:guide>
        <p15:guide id="5" orient="horz" pos="317" userDrawn="1">
          <p15:clr>
            <a:srgbClr val="A4A3A4"/>
          </p15:clr>
        </p15:guide>
        <p15:guide id="6" orient="horz" pos="56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A84D58-5746-492C-AAF4-1CCAFB466B5D}" v="3" dt="2026-04-14T07:40:16.82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242" autoAdjust="0"/>
  </p:normalViewPr>
  <p:slideViewPr>
    <p:cSldViewPr snapToGrid="0">
      <p:cViewPr varScale="1">
        <p:scale>
          <a:sx n="90" d="100"/>
          <a:sy n="90" d="100"/>
        </p:scale>
        <p:origin x="2376" y="84"/>
      </p:cViewPr>
      <p:guideLst>
        <p:guide orient="horz" pos="113"/>
        <p:guide pos="2160"/>
        <p:guide pos="4201"/>
        <p:guide pos="119"/>
        <p:guide orient="horz" pos="317"/>
        <p:guide orient="horz" pos="56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 Id="rId14"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62877122-80BD-4F51-96B5-6ED095663126}" type="datetimeFigureOut">
              <a:rPr kumimoji="1" lang="ja-JP" altLang="en-US" smtClean="0"/>
              <a:t>2026/4/14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3599590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2877122-80BD-4F51-96B5-6ED095663126}" type="datetimeFigureOut">
              <a:rPr kumimoji="1" lang="ja-JP" altLang="en-US" smtClean="0"/>
              <a:t>2026/4/14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1560431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2877122-80BD-4F51-96B5-6ED095663126}" type="datetimeFigureOut">
              <a:rPr kumimoji="1" lang="ja-JP" altLang="en-US" smtClean="0"/>
              <a:t>2026/4/14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3404028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2877122-80BD-4F51-96B5-6ED095663126}" type="datetimeFigureOut">
              <a:rPr kumimoji="1" lang="ja-JP" altLang="en-US" smtClean="0"/>
              <a:t>2026/4/14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3976965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2877122-80BD-4F51-96B5-6ED095663126}" type="datetimeFigureOut">
              <a:rPr kumimoji="1" lang="ja-JP" altLang="en-US" smtClean="0"/>
              <a:t>2026/4/14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3525440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62877122-80BD-4F51-96B5-6ED095663126}" type="datetimeFigureOut">
              <a:rPr kumimoji="1" lang="ja-JP" altLang="en-US" smtClean="0"/>
              <a:t>2026/4/14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1755882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62877122-80BD-4F51-96B5-6ED095663126}" type="datetimeFigureOut">
              <a:rPr kumimoji="1" lang="ja-JP" altLang="en-US" smtClean="0"/>
              <a:t>2026/4/14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4256970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62877122-80BD-4F51-96B5-6ED095663126}" type="datetimeFigureOut">
              <a:rPr kumimoji="1" lang="ja-JP" altLang="en-US" smtClean="0"/>
              <a:t>2026/4/14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4141861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877122-80BD-4F51-96B5-6ED095663126}" type="datetimeFigureOut">
              <a:rPr kumimoji="1" lang="ja-JP" altLang="en-US" smtClean="0"/>
              <a:t>2026/4/14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2788150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2877122-80BD-4F51-96B5-6ED095663126}" type="datetimeFigureOut">
              <a:rPr kumimoji="1" lang="ja-JP" altLang="en-US" smtClean="0"/>
              <a:t>2026/4/14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4048839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2877122-80BD-4F51-96B5-6ED095663126}" type="datetimeFigureOut">
              <a:rPr kumimoji="1" lang="ja-JP" altLang="en-US" smtClean="0"/>
              <a:t>2026/4/14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2046457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B2775F60-5E3E-174F-A64A-42AD315A2772}"/>
              </a:ext>
            </a:extLst>
          </p:cNvPr>
          <p:cNvGraphicFramePr>
            <a:graphicFrameLocks noChangeAspect="1"/>
          </p:cNvGraphicFramePr>
          <p:nvPr userDrawn="1">
            <p:custDataLst>
              <p:tags r:id="rId13"/>
            </p:custDataLst>
            <p:extLst>
              <p:ext uri="{D42A27DB-BD31-4B8C-83A1-F6EECF244321}">
                <p14:modId xmlns:p14="http://schemas.microsoft.com/office/powerpoint/2010/main" val="138339975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4" imgW="639" imgH="639" progId="TCLayout.ActiveDocument.1">
                  <p:embed/>
                </p:oleObj>
              </mc:Choice>
              <mc:Fallback>
                <p:oleObj name="think-cellスライド" r:id="rId14" imgW="639" imgH="639" progId="TCLayout.ActiveDocument.1">
                  <p:embed/>
                  <p:pic>
                    <p:nvPicPr>
                      <p:cNvPr id="8" name="think-cell data - do not delete" hidden="1">
                        <a:extLst>
                          <a:ext uri="{FF2B5EF4-FFF2-40B4-BE49-F238E27FC236}">
                            <a16:creationId xmlns:a16="http://schemas.microsoft.com/office/drawing/2014/main" id="{B2775F60-5E3E-174F-A64A-42AD315A2772}"/>
                          </a:ext>
                        </a:extLst>
                      </p:cNvPr>
                      <p:cNvPicPr/>
                      <p:nvPr/>
                    </p:nvPicPr>
                    <p:blipFill>
                      <a:blip r:embed="rId15"/>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82000"/>
                  </a:schemeClr>
                </a:solidFill>
              </a:defRPr>
            </a:lvl1pPr>
          </a:lstStyle>
          <a:p>
            <a:fld id="{62877122-80BD-4F51-96B5-6ED095663126}" type="datetimeFigureOut">
              <a:rPr kumimoji="1" lang="ja-JP" altLang="en-US" smtClean="0"/>
              <a:t>2026/4/14</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82000"/>
                  </a:schemeClr>
                </a:solidFill>
              </a:defRPr>
            </a:lvl1pPr>
          </a:lstStyle>
          <a:p>
            <a:fld id="{97077BE8-0D86-49D9-A65F-8A5DA4B0851D}" type="slidenum">
              <a:rPr kumimoji="1" lang="ja-JP" altLang="en-US" smtClean="0"/>
              <a:t>‹#›</a:t>
            </a:fld>
            <a:endParaRPr kumimoji="1" lang="ja-JP" altLang="en-US"/>
          </a:p>
        </p:txBody>
      </p:sp>
    </p:spTree>
    <p:extLst>
      <p:ext uri="{BB962C8B-B14F-4D97-AF65-F5344CB8AC3E}">
        <p14:creationId xmlns:p14="http://schemas.microsoft.com/office/powerpoint/2010/main" val="40897399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18" Type="http://schemas.openxmlformats.org/officeDocument/2006/relationships/image" Target="../media/image18.png"/><Relationship Id="rId3" Type="http://schemas.openxmlformats.org/officeDocument/2006/relationships/image" Target="../media/image3.svg"/><Relationship Id="rId21" Type="http://schemas.openxmlformats.org/officeDocument/2006/relationships/image" Target="../media/image21.sv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svg"/><Relationship Id="rId2" Type="http://schemas.openxmlformats.org/officeDocument/2006/relationships/image" Target="../media/image2.png"/><Relationship Id="rId16" Type="http://schemas.openxmlformats.org/officeDocument/2006/relationships/image" Target="../media/image16.png"/><Relationship Id="rId20"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19" Type="http://schemas.openxmlformats.org/officeDocument/2006/relationships/image" Target="../media/image19.sv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B478ED17-231A-D9AE-AFC1-E9F61960E87D}"/>
              </a:ext>
            </a:extLst>
          </p:cNvPr>
          <p:cNvSpPr txBox="1"/>
          <p:nvPr/>
        </p:nvSpPr>
        <p:spPr>
          <a:xfrm>
            <a:off x="0" y="9708"/>
            <a:ext cx="1529644" cy="307777"/>
          </a:xfrm>
          <a:prstGeom prst="rect">
            <a:avLst/>
          </a:prstGeom>
          <a:noFill/>
        </p:spPr>
        <p:txBody>
          <a:bodyPr wrap="square">
            <a:spAutoFit/>
          </a:bodyPr>
          <a:lstStyle>
            <a:defPPr>
              <a:defRPr lang="en-US"/>
            </a:defPPr>
            <a:lvl1pPr>
              <a:defRPr sz="1400"/>
            </a:lvl1pPr>
          </a:lstStyle>
          <a:p>
            <a:r>
              <a:rPr lang="ja-JP" altLang="en-US" dirty="0"/>
              <a:t>（様式</a:t>
            </a:r>
            <a:r>
              <a:rPr lang="ja-JP" altLang="en-US"/>
              <a:t>１</a:t>
            </a:r>
            <a:r>
              <a:rPr lang="ja-JP" altLang="en-US" dirty="0"/>
              <a:t>）</a:t>
            </a:r>
          </a:p>
        </p:txBody>
      </p:sp>
      <p:sp>
        <p:nvSpPr>
          <p:cNvPr id="10" name="正方形/長方形 9">
            <a:extLst>
              <a:ext uri="{FF2B5EF4-FFF2-40B4-BE49-F238E27FC236}">
                <a16:creationId xmlns:a16="http://schemas.microsoft.com/office/drawing/2014/main" id="{1D685AA8-FED5-6C3D-0C19-2EDF919CAB2E}"/>
              </a:ext>
            </a:extLst>
          </p:cNvPr>
          <p:cNvSpPr/>
          <p:nvPr/>
        </p:nvSpPr>
        <p:spPr bwMode="gray">
          <a:xfrm>
            <a:off x="260352" y="1350148"/>
            <a:ext cx="6289455" cy="261610"/>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a:spcAft>
                <a:spcPts val="600"/>
              </a:spcAft>
              <a:buSzPct val="100000"/>
            </a:pPr>
            <a:r>
              <a:rPr kumimoji="1" lang="ja-JP" altLang="en-US" sz="1600">
                <a:solidFill>
                  <a:prstClr val="black"/>
                </a:solidFill>
              </a:rPr>
              <a:t>あいちモビリティイノベーションプロジェクト事務局 宛て</a:t>
            </a:r>
            <a:endParaRPr kumimoji="1" lang="en-US" altLang="ja-JP" sz="1600">
              <a:solidFill>
                <a:prstClr val="black"/>
              </a:solidFill>
            </a:endParaRPr>
          </a:p>
        </p:txBody>
      </p:sp>
      <p:sp>
        <p:nvSpPr>
          <p:cNvPr id="11" name="正方形/長方形 10">
            <a:extLst>
              <a:ext uri="{FF2B5EF4-FFF2-40B4-BE49-F238E27FC236}">
                <a16:creationId xmlns:a16="http://schemas.microsoft.com/office/drawing/2014/main" id="{B7630593-C535-1C4F-F7C7-0302FCFDA480}"/>
              </a:ext>
            </a:extLst>
          </p:cNvPr>
          <p:cNvSpPr/>
          <p:nvPr/>
        </p:nvSpPr>
        <p:spPr bwMode="gray">
          <a:xfrm>
            <a:off x="987552" y="1765420"/>
            <a:ext cx="4918695" cy="994179"/>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a:spcAft>
                <a:spcPts val="600"/>
              </a:spcAft>
              <a:buSzPct val="100000"/>
            </a:pPr>
            <a:r>
              <a:rPr kumimoji="1" lang="ja-JP" altLang="en-US" sz="1400">
                <a:solidFill>
                  <a:prstClr val="black"/>
                </a:solidFill>
                <a:highlight>
                  <a:srgbClr val="FFFF00"/>
                </a:highlight>
              </a:rPr>
              <a:t>所在地　　：</a:t>
            </a:r>
            <a:endParaRPr kumimoji="1" lang="en-US" altLang="ja-JP" sz="1400" i="1">
              <a:solidFill>
                <a:schemeClr val="tx1">
                  <a:lumMod val="50000"/>
                  <a:lumOff val="50000"/>
                </a:schemeClr>
              </a:solidFill>
              <a:highlight>
                <a:srgbClr val="FFFF00"/>
              </a:highlight>
            </a:endParaRPr>
          </a:p>
          <a:p>
            <a:pPr defTabSz="990564">
              <a:spcAft>
                <a:spcPts val="600"/>
              </a:spcAft>
              <a:buSzPct val="100000"/>
            </a:pPr>
            <a:r>
              <a:rPr kumimoji="1" lang="ja-JP" altLang="en-US" sz="1400">
                <a:solidFill>
                  <a:prstClr val="black"/>
                </a:solidFill>
                <a:highlight>
                  <a:srgbClr val="FFFF00"/>
                </a:highlight>
              </a:rPr>
              <a:t>事業者名称：</a:t>
            </a:r>
            <a:endParaRPr kumimoji="1" lang="en-US" altLang="ja-JP" sz="1400" i="1">
              <a:solidFill>
                <a:schemeClr val="tx1">
                  <a:lumMod val="50000"/>
                  <a:lumOff val="50000"/>
                </a:schemeClr>
              </a:solidFill>
              <a:highlight>
                <a:srgbClr val="FFFF00"/>
              </a:highlight>
            </a:endParaRPr>
          </a:p>
          <a:p>
            <a:pPr defTabSz="990564">
              <a:spcAft>
                <a:spcPts val="600"/>
              </a:spcAft>
              <a:buSzPct val="100000"/>
            </a:pPr>
            <a:r>
              <a:rPr kumimoji="1" lang="ja-JP" altLang="en-US" sz="1400">
                <a:solidFill>
                  <a:prstClr val="black"/>
                </a:solidFill>
                <a:highlight>
                  <a:srgbClr val="FFFF00"/>
                </a:highlight>
              </a:rPr>
              <a:t>代表者氏名：</a:t>
            </a:r>
            <a:endParaRPr kumimoji="1" lang="en-US" altLang="ja-JP" sz="1400" i="1">
              <a:solidFill>
                <a:schemeClr val="tx1">
                  <a:lumMod val="50000"/>
                  <a:lumOff val="50000"/>
                </a:schemeClr>
              </a:solidFill>
              <a:highlight>
                <a:srgbClr val="FFFF00"/>
              </a:highlight>
            </a:endParaRPr>
          </a:p>
        </p:txBody>
      </p:sp>
      <p:sp>
        <p:nvSpPr>
          <p:cNvPr id="13" name="正方形/長方形 12">
            <a:extLst>
              <a:ext uri="{FF2B5EF4-FFF2-40B4-BE49-F238E27FC236}">
                <a16:creationId xmlns:a16="http://schemas.microsoft.com/office/drawing/2014/main" id="{1CFF407D-984D-5AFC-D745-FFEA5B3B1C75}"/>
              </a:ext>
            </a:extLst>
          </p:cNvPr>
          <p:cNvSpPr/>
          <p:nvPr/>
        </p:nvSpPr>
        <p:spPr bwMode="gray">
          <a:xfrm>
            <a:off x="260352" y="915300"/>
            <a:ext cx="6289455" cy="261610"/>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r" defTabSz="990564">
              <a:spcAft>
                <a:spcPts val="600"/>
              </a:spcAft>
              <a:buSzPct val="100000"/>
            </a:pPr>
            <a:r>
              <a:rPr kumimoji="1" lang="ja-JP" altLang="en-US" sz="1400">
                <a:solidFill>
                  <a:prstClr val="black"/>
                </a:solidFill>
              </a:rPr>
              <a:t>令和８年</a:t>
            </a:r>
            <a:r>
              <a:rPr kumimoji="1" lang="ja-JP" altLang="en-US" sz="1400">
                <a:solidFill>
                  <a:prstClr val="black"/>
                </a:solidFill>
                <a:highlight>
                  <a:srgbClr val="FFFF00"/>
                </a:highlight>
              </a:rPr>
              <a:t>　月　日</a:t>
            </a:r>
            <a:endParaRPr kumimoji="1" lang="en-US" altLang="ja-JP" sz="1400">
              <a:solidFill>
                <a:prstClr val="black"/>
              </a:solidFill>
              <a:highlight>
                <a:srgbClr val="FFFF00"/>
              </a:highlight>
            </a:endParaRPr>
          </a:p>
        </p:txBody>
      </p:sp>
      <p:sp>
        <p:nvSpPr>
          <p:cNvPr id="14" name="正方形/長方形 13">
            <a:extLst>
              <a:ext uri="{FF2B5EF4-FFF2-40B4-BE49-F238E27FC236}">
                <a16:creationId xmlns:a16="http://schemas.microsoft.com/office/drawing/2014/main" id="{9A84C65B-D5D0-B31D-8001-AF67665CD1B9}"/>
              </a:ext>
            </a:extLst>
          </p:cNvPr>
          <p:cNvSpPr/>
          <p:nvPr/>
        </p:nvSpPr>
        <p:spPr bwMode="gray">
          <a:xfrm>
            <a:off x="260351" y="4175881"/>
            <a:ext cx="6289455" cy="261610"/>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a:spcAft>
                <a:spcPts val="600"/>
              </a:spcAft>
              <a:buSzPct val="100000"/>
            </a:pPr>
            <a:r>
              <a:rPr kumimoji="1" lang="ja-JP" altLang="en-US" sz="1600">
                <a:solidFill>
                  <a:prstClr val="black"/>
                </a:solidFill>
              </a:rPr>
              <a:t>令和８年度 あいちモビリティイノベーションプロジェクト</a:t>
            </a:r>
            <a:br>
              <a:rPr kumimoji="1" lang="en-US" altLang="ja-JP" sz="1600">
                <a:solidFill>
                  <a:prstClr val="black"/>
                </a:solidFill>
              </a:rPr>
            </a:br>
            <a:r>
              <a:rPr kumimoji="1" lang="ja-JP" altLang="en-US" sz="1600">
                <a:solidFill>
                  <a:prstClr val="black"/>
                </a:solidFill>
              </a:rPr>
              <a:t>「空と道がつながる愛知モデル</a:t>
            </a:r>
            <a:r>
              <a:rPr kumimoji="1" lang="en-US" altLang="ja-JP" sz="1600">
                <a:solidFill>
                  <a:prstClr val="black"/>
                </a:solidFill>
              </a:rPr>
              <a:t>2030</a:t>
            </a:r>
            <a:r>
              <a:rPr kumimoji="1" lang="ja-JP" altLang="en-US" sz="1600">
                <a:solidFill>
                  <a:prstClr val="black"/>
                </a:solidFill>
              </a:rPr>
              <a:t>」</a:t>
            </a:r>
          </a:p>
          <a:p>
            <a:pPr algn="ctr" defTabSz="990564">
              <a:spcAft>
                <a:spcPts val="600"/>
              </a:spcAft>
              <a:buSzPct val="100000"/>
            </a:pPr>
            <a:r>
              <a:rPr kumimoji="1" lang="ja-JP" altLang="en-US" sz="1600">
                <a:solidFill>
                  <a:prstClr val="black"/>
                </a:solidFill>
              </a:rPr>
              <a:t>物流ドローン社会実装推進事業 企画提案書</a:t>
            </a:r>
            <a:endParaRPr kumimoji="1" lang="en-US" altLang="ja-JP" sz="1600">
              <a:solidFill>
                <a:prstClr val="black"/>
              </a:solidFill>
            </a:endParaRPr>
          </a:p>
        </p:txBody>
      </p:sp>
      <p:sp>
        <p:nvSpPr>
          <p:cNvPr id="15" name="正方形/長方形 14">
            <a:extLst>
              <a:ext uri="{FF2B5EF4-FFF2-40B4-BE49-F238E27FC236}">
                <a16:creationId xmlns:a16="http://schemas.microsoft.com/office/drawing/2014/main" id="{C4EC67CD-5ACE-0AF3-8DD8-8CE11D29D07F}"/>
              </a:ext>
            </a:extLst>
          </p:cNvPr>
          <p:cNvSpPr/>
          <p:nvPr/>
        </p:nvSpPr>
        <p:spPr bwMode="gray">
          <a:xfrm>
            <a:off x="3429001" y="5758570"/>
            <a:ext cx="3351944" cy="225200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r>
              <a:rPr kumimoji="1" lang="ja-JP" altLang="en-US" sz="1400">
                <a:highlight>
                  <a:srgbClr val="FFFF00"/>
                </a:highlight>
                <a:latin typeface="Aptos" panose="020B0004020202020204" pitchFamily="34" charset="0"/>
              </a:rPr>
              <a:t>本件責任者：</a:t>
            </a:r>
            <a:endParaRPr kumimoji="1" lang="en-US" altLang="ja-JP" sz="1400">
              <a:highlight>
                <a:srgbClr val="FFFF00"/>
              </a:highlight>
              <a:latin typeface="Aptos" panose="020B0004020202020204" pitchFamily="34" charset="0"/>
            </a:endParaRPr>
          </a:p>
          <a:p>
            <a:endParaRPr kumimoji="1" lang="en-US" altLang="ja-JP" sz="1400">
              <a:latin typeface="Aptos" panose="020B0004020202020204" pitchFamily="34" charset="0"/>
            </a:endParaRPr>
          </a:p>
          <a:p>
            <a:endParaRPr kumimoji="1" lang="en-US" altLang="ja-JP" sz="1400">
              <a:latin typeface="Aptos" panose="020B0004020202020204" pitchFamily="34" charset="0"/>
            </a:endParaRPr>
          </a:p>
          <a:p>
            <a:endParaRPr kumimoji="1" lang="en-US" altLang="ja-JP" sz="1400">
              <a:latin typeface="Aptos" panose="020B0004020202020204" pitchFamily="34" charset="0"/>
            </a:endParaRPr>
          </a:p>
          <a:p>
            <a:br>
              <a:rPr kumimoji="1" lang="en-US" altLang="ja-JP" sz="1400">
                <a:latin typeface="Aptos" panose="020B0004020202020204" pitchFamily="34" charset="0"/>
              </a:rPr>
            </a:br>
            <a:r>
              <a:rPr kumimoji="1" lang="ja-JP" altLang="en-US" sz="1400">
                <a:highlight>
                  <a:srgbClr val="FFFF00"/>
                </a:highlight>
                <a:latin typeface="Aptos" panose="020B0004020202020204" pitchFamily="34" charset="0"/>
              </a:rPr>
              <a:t>担当者：</a:t>
            </a:r>
            <a:endParaRPr kumimoji="1" lang="en-US" altLang="ja-JP" sz="1400">
              <a:highlight>
                <a:srgbClr val="FFFF00"/>
              </a:highlight>
              <a:latin typeface="Aptos" panose="020B0004020202020204" pitchFamily="34" charset="0"/>
            </a:endParaRPr>
          </a:p>
          <a:p>
            <a:endParaRPr kumimoji="1" lang="en-US" altLang="ja-JP" sz="1400">
              <a:latin typeface="Aptos" panose="020B0004020202020204" pitchFamily="34" charset="0"/>
            </a:endParaRPr>
          </a:p>
          <a:p>
            <a:endParaRPr kumimoji="1" lang="en-US" altLang="ja-JP" sz="1400">
              <a:latin typeface="Aptos" panose="020B0004020202020204" pitchFamily="34" charset="0"/>
            </a:endParaRPr>
          </a:p>
          <a:p>
            <a:endParaRPr kumimoji="1" lang="en-US" altLang="ja-JP" sz="1400">
              <a:latin typeface="Aptos" panose="020B0004020202020204" pitchFamily="34" charset="0"/>
            </a:endParaRPr>
          </a:p>
          <a:p>
            <a:endParaRPr kumimoji="1" lang="en-US" altLang="ja-JP" sz="1400">
              <a:latin typeface="Aptos" panose="020B0004020202020204" pitchFamily="34" charset="0"/>
            </a:endParaRPr>
          </a:p>
          <a:p>
            <a:endParaRPr kumimoji="1" lang="en-US" altLang="ja-JP" sz="1400">
              <a:latin typeface="Aptos" panose="020B0004020202020204" pitchFamily="34" charset="0"/>
            </a:endParaRPr>
          </a:p>
        </p:txBody>
      </p:sp>
      <p:sp>
        <p:nvSpPr>
          <p:cNvPr id="2" name="正方形/長方形 1">
            <a:extLst>
              <a:ext uri="{FF2B5EF4-FFF2-40B4-BE49-F238E27FC236}">
                <a16:creationId xmlns:a16="http://schemas.microsoft.com/office/drawing/2014/main" id="{D860443D-48B1-0362-FCE4-188BF2209F82}"/>
              </a:ext>
            </a:extLst>
          </p:cNvPr>
          <p:cNvSpPr/>
          <p:nvPr/>
        </p:nvSpPr>
        <p:spPr bwMode="gray">
          <a:xfrm>
            <a:off x="3429001" y="5379104"/>
            <a:ext cx="3351944" cy="474670"/>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r>
              <a:rPr kumimoji="1" lang="ja-JP" altLang="en-US" sz="1400" dirty="0">
                <a:latin typeface="Aptos" panose="020B0004020202020204" pitchFamily="34" charset="0"/>
              </a:rPr>
              <a:t>モデル：「</a:t>
            </a:r>
            <a:r>
              <a:rPr kumimoji="1" lang="ja-JP" altLang="en-US" sz="1400" b="1" dirty="0">
                <a:latin typeface="Aptos" panose="020B0004020202020204" pitchFamily="34" charset="0"/>
              </a:rPr>
              <a:t>住宅地」</a:t>
            </a:r>
            <a:endParaRPr kumimoji="1" lang="en-US" altLang="ja-JP" sz="1400" b="1" dirty="0">
              <a:solidFill>
                <a:schemeClr val="tx1">
                  <a:lumMod val="50000"/>
                  <a:lumOff val="50000"/>
                </a:schemeClr>
              </a:solidFill>
              <a:highlight>
                <a:srgbClr val="FFFF00"/>
              </a:highlight>
            </a:endParaRPr>
          </a:p>
        </p:txBody>
      </p:sp>
      <p:grpSp>
        <p:nvGrpSpPr>
          <p:cNvPr id="19" name="グループ化 18">
            <a:extLst>
              <a:ext uri="{FF2B5EF4-FFF2-40B4-BE49-F238E27FC236}">
                <a16:creationId xmlns:a16="http://schemas.microsoft.com/office/drawing/2014/main" id="{2307DD85-07EA-54D4-8E14-347B11450B19}"/>
              </a:ext>
            </a:extLst>
          </p:cNvPr>
          <p:cNvGrpSpPr/>
          <p:nvPr/>
        </p:nvGrpSpPr>
        <p:grpSpPr>
          <a:xfrm>
            <a:off x="-2314936" y="261756"/>
            <a:ext cx="11331614" cy="7713958"/>
            <a:chOff x="-2314936" y="261756"/>
            <a:chExt cx="11331614" cy="7713958"/>
          </a:xfrm>
        </p:grpSpPr>
        <p:sp>
          <p:nvSpPr>
            <p:cNvPr id="3" name="吹き出し: 線 2">
              <a:extLst>
                <a:ext uri="{FF2B5EF4-FFF2-40B4-BE49-F238E27FC236}">
                  <a16:creationId xmlns:a16="http://schemas.microsoft.com/office/drawing/2014/main" id="{8A59C5B7-0B76-6A4D-A3C5-697191D17FFF}"/>
                </a:ext>
              </a:extLst>
            </p:cNvPr>
            <p:cNvSpPr/>
            <p:nvPr/>
          </p:nvSpPr>
          <p:spPr>
            <a:xfrm>
              <a:off x="7025834" y="627664"/>
              <a:ext cx="1990844" cy="357984"/>
            </a:xfrm>
            <a:prstGeom prst="borderCallout1">
              <a:avLst>
                <a:gd name="adj1" fmla="val 18750"/>
                <a:gd name="adj2" fmla="val -8333"/>
                <a:gd name="adj3" fmla="val 77206"/>
                <a:gd name="adj4" fmla="val -36855"/>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提出日を記入ください。</a:t>
              </a:r>
            </a:p>
          </p:txBody>
        </p:sp>
        <p:sp>
          <p:nvSpPr>
            <p:cNvPr id="4" name="吹き出し: 線 3">
              <a:extLst>
                <a:ext uri="{FF2B5EF4-FFF2-40B4-BE49-F238E27FC236}">
                  <a16:creationId xmlns:a16="http://schemas.microsoft.com/office/drawing/2014/main" id="{829A0483-E0E4-FE0D-2565-CEDA1EF776A7}"/>
                </a:ext>
              </a:extLst>
            </p:cNvPr>
            <p:cNvSpPr/>
            <p:nvPr/>
          </p:nvSpPr>
          <p:spPr>
            <a:xfrm>
              <a:off x="-2314936" y="1600183"/>
              <a:ext cx="2176812" cy="474670"/>
            </a:xfrm>
            <a:prstGeom prst="borderCallout1">
              <a:avLst>
                <a:gd name="adj1" fmla="val 21188"/>
                <a:gd name="adj2" fmla="val 104226"/>
                <a:gd name="adj3" fmla="val 67453"/>
                <a:gd name="adj4" fmla="val 149972"/>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本社住所を都道府県から記載ください。</a:t>
              </a:r>
            </a:p>
          </p:txBody>
        </p:sp>
        <p:sp>
          <p:nvSpPr>
            <p:cNvPr id="5" name="吹き出し: 線 4">
              <a:extLst>
                <a:ext uri="{FF2B5EF4-FFF2-40B4-BE49-F238E27FC236}">
                  <a16:creationId xmlns:a16="http://schemas.microsoft.com/office/drawing/2014/main" id="{40C12327-FFD1-4C25-36F4-BD17380D0035}"/>
                </a:ext>
              </a:extLst>
            </p:cNvPr>
            <p:cNvSpPr/>
            <p:nvPr/>
          </p:nvSpPr>
          <p:spPr>
            <a:xfrm>
              <a:off x="-2314936" y="2115977"/>
              <a:ext cx="2176812" cy="474670"/>
            </a:xfrm>
            <a:prstGeom prst="borderCallout1">
              <a:avLst>
                <a:gd name="adj1" fmla="val 33381"/>
                <a:gd name="adj2" fmla="val 103163"/>
                <a:gd name="adj3" fmla="val 21121"/>
                <a:gd name="adj4" fmla="val 149637"/>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株式会社等を含む</a:t>
              </a:r>
              <a:br>
                <a:rPr kumimoji="1" lang="en-US" altLang="ja-JP" sz="1400" dirty="0">
                  <a:solidFill>
                    <a:schemeClr val="bg1"/>
                  </a:solidFill>
                </a:rPr>
              </a:br>
              <a:r>
                <a:rPr kumimoji="1" lang="ja-JP" altLang="en-US" sz="1400" dirty="0">
                  <a:solidFill>
                    <a:schemeClr val="bg1"/>
                  </a:solidFill>
                </a:rPr>
                <a:t>正式名称を記載ください。</a:t>
              </a:r>
            </a:p>
          </p:txBody>
        </p:sp>
        <p:sp>
          <p:nvSpPr>
            <p:cNvPr id="6" name="吹き出し: 線 5">
              <a:extLst>
                <a:ext uri="{FF2B5EF4-FFF2-40B4-BE49-F238E27FC236}">
                  <a16:creationId xmlns:a16="http://schemas.microsoft.com/office/drawing/2014/main" id="{9BE75F6D-699E-BF21-5E29-9A9289A1F7EF}"/>
                </a:ext>
              </a:extLst>
            </p:cNvPr>
            <p:cNvSpPr/>
            <p:nvPr/>
          </p:nvSpPr>
          <p:spPr>
            <a:xfrm>
              <a:off x="-2314936" y="2643346"/>
              <a:ext cx="2176812" cy="474670"/>
            </a:xfrm>
            <a:prstGeom prst="borderCallout1">
              <a:avLst>
                <a:gd name="adj1" fmla="val 26065"/>
                <a:gd name="adj2" fmla="val 102297"/>
                <a:gd name="adj3" fmla="val -27648"/>
                <a:gd name="adj4" fmla="val 150168"/>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代表者の役職名と氏名を記載ください。</a:t>
              </a:r>
            </a:p>
          </p:txBody>
        </p:sp>
        <p:sp>
          <p:nvSpPr>
            <p:cNvPr id="8" name="吹き出し: 線 7">
              <a:extLst>
                <a:ext uri="{FF2B5EF4-FFF2-40B4-BE49-F238E27FC236}">
                  <a16:creationId xmlns:a16="http://schemas.microsoft.com/office/drawing/2014/main" id="{9305D6DC-027E-1811-027B-8D62C95FDE93}"/>
                </a:ext>
              </a:extLst>
            </p:cNvPr>
            <p:cNvSpPr/>
            <p:nvPr/>
          </p:nvSpPr>
          <p:spPr>
            <a:xfrm>
              <a:off x="7025834" y="5113152"/>
              <a:ext cx="1817224" cy="740621"/>
            </a:xfrm>
            <a:prstGeom prst="borderCallout1">
              <a:avLst>
                <a:gd name="adj1" fmla="val 10936"/>
                <a:gd name="adj2" fmla="val -1327"/>
                <a:gd name="adj3" fmla="val 44836"/>
                <a:gd name="adj4" fmla="val -94873"/>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応募を考えている</a:t>
              </a:r>
              <a:br>
                <a:rPr kumimoji="1" lang="en-US" altLang="ja-JP" sz="1400" dirty="0">
                  <a:solidFill>
                    <a:schemeClr val="bg1"/>
                  </a:solidFill>
                </a:rPr>
              </a:br>
              <a:r>
                <a:rPr kumimoji="1" lang="ja-JP" altLang="en-US" sz="1400" dirty="0">
                  <a:solidFill>
                    <a:schemeClr val="bg1"/>
                  </a:solidFill>
                </a:rPr>
                <a:t>モデルと相違ないか確認ください。</a:t>
              </a:r>
            </a:p>
          </p:txBody>
        </p:sp>
        <p:sp>
          <p:nvSpPr>
            <p:cNvPr id="16" name="吹き出し: 線 15">
              <a:extLst>
                <a:ext uri="{FF2B5EF4-FFF2-40B4-BE49-F238E27FC236}">
                  <a16:creationId xmlns:a16="http://schemas.microsoft.com/office/drawing/2014/main" id="{46B37BB3-2FE5-7C0C-E40F-9DE8DA933BFA}"/>
                </a:ext>
              </a:extLst>
            </p:cNvPr>
            <p:cNvSpPr/>
            <p:nvPr/>
          </p:nvSpPr>
          <p:spPr>
            <a:xfrm>
              <a:off x="7025834" y="5964270"/>
              <a:ext cx="1817224" cy="740621"/>
            </a:xfrm>
            <a:prstGeom prst="borderCallout1">
              <a:avLst>
                <a:gd name="adj1" fmla="val 10936"/>
                <a:gd name="adj2" fmla="val -1327"/>
                <a:gd name="adj3" fmla="val -12989"/>
                <a:gd name="adj4" fmla="val -136911"/>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bg1"/>
                  </a:solidFill>
                  <a:effectLst/>
                  <a:uLnTx/>
                  <a:uFillTx/>
                  <a:latin typeface="Aptos" panose="020B0004020202020204" pitchFamily="34" charset="0"/>
                  <a:ea typeface="游ゴシック" panose="020B0400000000000000" pitchFamily="50" charset="-128"/>
                  <a:cs typeface="+mn-cs"/>
                </a:rPr>
                <a:t>責任者の事業者名、所属部署名、氏名を</a:t>
              </a:r>
              <a:br>
                <a:rPr kumimoji="1" lang="en-US" altLang="ja-JP" sz="1400" b="0" i="0" u="none" strike="noStrike" kern="1200" cap="none" spc="0" normalizeH="0" baseline="0" noProof="0" dirty="0">
                  <a:ln>
                    <a:noFill/>
                  </a:ln>
                  <a:solidFill>
                    <a:schemeClr val="bg1"/>
                  </a:solidFill>
                  <a:effectLst/>
                  <a:uLnTx/>
                  <a:uFillTx/>
                  <a:latin typeface="Aptos" panose="020B0004020202020204" pitchFamily="34" charset="0"/>
                  <a:ea typeface="游ゴシック" panose="020B0400000000000000" pitchFamily="50" charset="-128"/>
                  <a:cs typeface="+mn-cs"/>
                </a:rPr>
              </a:br>
              <a:r>
                <a:rPr kumimoji="1" lang="ja-JP" altLang="en-US" sz="1400" b="0" i="0" u="none" strike="noStrike" kern="1200" cap="none" spc="0" normalizeH="0" baseline="0" noProof="0" dirty="0">
                  <a:ln>
                    <a:noFill/>
                  </a:ln>
                  <a:solidFill>
                    <a:schemeClr val="bg1"/>
                  </a:solidFill>
                  <a:effectLst/>
                  <a:uLnTx/>
                  <a:uFillTx/>
                  <a:latin typeface="Aptos" panose="020B0004020202020204" pitchFamily="34" charset="0"/>
                  <a:ea typeface="游ゴシック" panose="020B0400000000000000" pitchFamily="50" charset="-128"/>
                  <a:cs typeface="+mn-cs"/>
                </a:rPr>
                <a:t>記載ください。</a:t>
              </a:r>
              <a:endParaRPr kumimoji="1" lang="en-US" altLang="ja-JP" sz="1400" b="0" i="0" u="none" strike="noStrike" kern="1200" cap="none" spc="0" normalizeH="0" baseline="0" noProof="0" dirty="0">
                <a:ln>
                  <a:noFill/>
                </a:ln>
                <a:solidFill>
                  <a:schemeClr val="bg1"/>
                </a:solidFill>
                <a:effectLst/>
                <a:uLnTx/>
                <a:uFillTx/>
                <a:latin typeface="Aptos" panose="020B0004020202020204" pitchFamily="34" charset="0"/>
                <a:ea typeface="游ゴシック" panose="020B0400000000000000" pitchFamily="50" charset="-128"/>
                <a:cs typeface="+mn-cs"/>
              </a:endParaRPr>
            </a:p>
          </p:txBody>
        </p:sp>
        <p:sp>
          <p:nvSpPr>
            <p:cNvPr id="17" name="吹き出し: 線 16">
              <a:extLst>
                <a:ext uri="{FF2B5EF4-FFF2-40B4-BE49-F238E27FC236}">
                  <a16:creationId xmlns:a16="http://schemas.microsoft.com/office/drawing/2014/main" id="{80364FDE-4326-8739-3A8A-D2A121D10424}"/>
                </a:ext>
              </a:extLst>
            </p:cNvPr>
            <p:cNvSpPr/>
            <p:nvPr/>
          </p:nvSpPr>
          <p:spPr>
            <a:xfrm>
              <a:off x="7025834" y="6815388"/>
              <a:ext cx="1817224" cy="1160326"/>
            </a:xfrm>
            <a:prstGeom prst="borderCallout1">
              <a:avLst>
                <a:gd name="adj1" fmla="val 10936"/>
                <a:gd name="adj2" fmla="val -1327"/>
                <a:gd name="adj3" fmla="val 10920"/>
                <a:gd name="adj4" fmla="val -158567"/>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bg1"/>
                  </a:solidFill>
                  <a:latin typeface="Aptos" panose="020B0004020202020204" pitchFamily="34" charset="0"/>
                  <a:ea typeface="游ゴシック" panose="020B0400000000000000" pitchFamily="50" charset="-128"/>
                </a:rPr>
                <a:t>担当者</a:t>
              </a:r>
              <a:r>
                <a:rPr kumimoji="1" lang="ja-JP" altLang="en-US" sz="1400" b="0" i="0" u="none" strike="noStrike" kern="1200" cap="none" spc="0" normalizeH="0" baseline="0" noProof="0" dirty="0">
                  <a:ln>
                    <a:noFill/>
                  </a:ln>
                  <a:solidFill>
                    <a:schemeClr val="bg1"/>
                  </a:solidFill>
                  <a:effectLst/>
                  <a:uLnTx/>
                  <a:uFillTx/>
                  <a:latin typeface="Aptos" panose="020B0004020202020204" pitchFamily="34" charset="0"/>
                  <a:ea typeface="游ゴシック" panose="020B0400000000000000" pitchFamily="50" charset="-128"/>
                  <a:cs typeface="+mn-cs"/>
                </a:rPr>
                <a:t>の事業者名、所属部署名、氏名、連絡先電話番号・</a:t>
              </a:r>
              <a:endParaRPr kumimoji="1" lang="en-US" altLang="ja-JP" sz="1400" b="0" i="0" u="none" strike="noStrike" kern="1200" cap="none" spc="0" normalizeH="0" baseline="0" noProof="0" dirty="0">
                <a:ln>
                  <a:noFill/>
                </a:ln>
                <a:solidFill>
                  <a:schemeClr val="bg1"/>
                </a:solidFill>
                <a:effectLst/>
                <a:uLnTx/>
                <a:uFillTx/>
                <a:latin typeface="Aptos" panose="020B0004020202020204" pitchFamily="34" charset="0"/>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bg1"/>
                  </a:solidFill>
                  <a:effectLst/>
                  <a:uLnTx/>
                  <a:uFillTx/>
                  <a:latin typeface="Aptos" panose="020B0004020202020204" pitchFamily="34" charset="0"/>
                  <a:ea typeface="游ゴシック" panose="020B0400000000000000" pitchFamily="50" charset="-128"/>
                  <a:cs typeface="+mn-cs"/>
                </a:rPr>
                <a:t>メールアドレスを</a:t>
              </a:r>
              <a:br>
                <a:rPr kumimoji="1" lang="en-US" altLang="ja-JP" sz="1400" b="0" i="0" u="none" strike="noStrike" kern="1200" cap="none" spc="0" normalizeH="0" baseline="0" noProof="0" dirty="0">
                  <a:ln>
                    <a:noFill/>
                  </a:ln>
                  <a:solidFill>
                    <a:schemeClr val="bg1"/>
                  </a:solidFill>
                  <a:effectLst/>
                  <a:uLnTx/>
                  <a:uFillTx/>
                  <a:latin typeface="Aptos" panose="020B0004020202020204" pitchFamily="34" charset="0"/>
                  <a:ea typeface="游ゴシック" panose="020B0400000000000000" pitchFamily="50" charset="-128"/>
                  <a:cs typeface="+mn-cs"/>
                </a:rPr>
              </a:br>
              <a:r>
                <a:rPr kumimoji="1" lang="ja-JP" altLang="en-US" sz="1400" b="0" i="0" u="none" strike="noStrike" kern="1200" cap="none" spc="0" normalizeH="0" baseline="0" noProof="0" dirty="0">
                  <a:ln>
                    <a:noFill/>
                  </a:ln>
                  <a:solidFill>
                    <a:schemeClr val="bg1"/>
                  </a:solidFill>
                  <a:effectLst/>
                  <a:uLnTx/>
                  <a:uFillTx/>
                  <a:latin typeface="Aptos" panose="020B0004020202020204" pitchFamily="34" charset="0"/>
                  <a:ea typeface="游ゴシック" panose="020B0400000000000000" pitchFamily="50" charset="-128"/>
                  <a:cs typeface="+mn-cs"/>
                </a:rPr>
                <a:t>記載ください。</a:t>
              </a:r>
              <a:endParaRPr kumimoji="1" lang="en-US" altLang="ja-JP" sz="1400" b="0" i="0" u="none" strike="noStrike" kern="1200" cap="none" spc="0" normalizeH="0" baseline="0" noProof="0" dirty="0">
                <a:ln>
                  <a:noFill/>
                </a:ln>
                <a:solidFill>
                  <a:schemeClr val="bg1"/>
                </a:solidFill>
                <a:effectLst/>
                <a:uLnTx/>
                <a:uFillTx/>
                <a:latin typeface="Aptos" panose="020B0004020202020204" pitchFamily="34" charset="0"/>
                <a:ea typeface="游ゴシック" panose="020B0400000000000000" pitchFamily="50" charset="-128"/>
                <a:cs typeface="+mn-cs"/>
              </a:endParaRPr>
            </a:p>
          </p:txBody>
        </p:sp>
        <p:sp>
          <p:nvSpPr>
            <p:cNvPr id="18" name="正方形/長方形 17">
              <a:extLst>
                <a:ext uri="{FF2B5EF4-FFF2-40B4-BE49-F238E27FC236}">
                  <a16:creationId xmlns:a16="http://schemas.microsoft.com/office/drawing/2014/main" id="{BF4CB43C-FD0B-9AF4-47FE-6F557725C8AB}"/>
                </a:ext>
              </a:extLst>
            </p:cNvPr>
            <p:cNvSpPr/>
            <p:nvPr/>
          </p:nvSpPr>
          <p:spPr>
            <a:xfrm>
              <a:off x="-2314936" y="718382"/>
              <a:ext cx="5498512" cy="53044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a:t>コンソーシアムで応募する場合は、代表事業者のみ記入ください。</a:t>
              </a:r>
              <a:endParaRPr kumimoji="1" lang="en-US" altLang="ja-JP" sz="1400"/>
            </a:p>
            <a:p>
              <a:r>
                <a:rPr kumimoji="1" lang="ja-JP" altLang="en-US" sz="1400"/>
                <a:t>協力企業については、</a:t>
              </a:r>
              <a:r>
                <a:rPr kumimoji="1" lang="en-US" altLang="ja-JP" sz="1400"/>
                <a:t>p.3</a:t>
              </a:r>
              <a:r>
                <a:rPr kumimoji="1" lang="ja-JP" altLang="en-US" sz="1400"/>
                <a:t>実施体制に記入ください。</a:t>
              </a:r>
            </a:p>
          </p:txBody>
        </p:sp>
        <p:sp>
          <p:nvSpPr>
            <p:cNvPr id="20" name="正方形/長方形 19">
              <a:extLst>
                <a:ext uri="{FF2B5EF4-FFF2-40B4-BE49-F238E27FC236}">
                  <a16:creationId xmlns:a16="http://schemas.microsoft.com/office/drawing/2014/main" id="{45F2EB20-2158-CD0B-B710-FF6A6F93CB22}"/>
                </a:ext>
              </a:extLst>
            </p:cNvPr>
            <p:cNvSpPr/>
            <p:nvPr/>
          </p:nvSpPr>
          <p:spPr>
            <a:xfrm>
              <a:off x="-2314936" y="261756"/>
              <a:ext cx="4375230" cy="396814"/>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b="1" dirty="0"/>
                <a:t>記載ガイド（提出時には削除ください）</a:t>
              </a:r>
            </a:p>
          </p:txBody>
        </p:sp>
      </p:grpSp>
    </p:spTree>
    <p:extLst>
      <p:ext uri="{BB962C8B-B14F-4D97-AF65-F5344CB8AC3E}">
        <p14:creationId xmlns:p14="http://schemas.microsoft.com/office/powerpoint/2010/main" val="2816351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3C97DA-2520-92D0-DE29-3F7CC0C3AB0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FE85B4C-1BB0-3729-882E-45ED384CBF3C}"/>
              </a:ext>
            </a:extLst>
          </p:cNvPr>
          <p:cNvSpPr>
            <a:spLocks noGrp="1"/>
          </p:cNvSpPr>
          <p:nvPr>
            <p:ph type="title"/>
          </p:nvPr>
        </p:nvSpPr>
        <p:spPr>
          <a:xfrm>
            <a:off x="188912" y="179389"/>
            <a:ext cx="6480175" cy="323850"/>
          </a:xfrm>
          <a:solidFill>
            <a:schemeClr val="accent6">
              <a:lumMod val="20000"/>
              <a:lumOff val="80000"/>
            </a:schemeClr>
          </a:solidFill>
        </p:spPr>
        <p:txBody>
          <a:bodyPr vert="horz">
            <a:normAutofit/>
          </a:bodyPr>
          <a:lstStyle/>
          <a:p>
            <a:r>
              <a:rPr kumimoji="1" lang="ja-JP" altLang="en-US" sz="1600" b="1">
                <a:latin typeface="Yu Gothic UI" panose="020B0500000000000000" pitchFamily="50" charset="-128"/>
                <a:ea typeface="Yu Gothic UI" panose="020B0500000000000000" pitchFamily="50" charset="-128"/>
              </a:rPr>
              <a:t>① 事業の実施方針</a:t>
            </a:r>
          </a:p>
        </p:txBody>
      </p:sp>
      <p:sp>
        <p:nvSpPr>
          <p:cNvPr id="4" name="タイトル 1">
            <a:extLst>
              <a:ext uri="{FF2B5EF4-FFF2-40B4-BE49-F238E27FC236}">
                <a16:creationId xmlns:a16="http://schemas.microsoft.com/office/drawing/2014/main" id="{B8925424-E820-B020-8F3A-F65551634E74}"/>
              </a:ext>
            </a:extLst>
          </p:cNvPr>
          <p:cNvSpPr txBox="1">
            <a:spLocks/>
          </p:cNvSpPr>
          <p:nvPr/>
        </p:nvSpPr>
        <p:spPr>
          <a:xfrm>
            <a:off x="188912" y="503239"/>
            <a:ext cx="6480175" cy="469034"/>
          </a:xfrm>
          <a:prstGeom prst="rect">
            <a:avLst/>
          </a:prstGeom>
          <a:ln>
            <a:solidFill>
              <a:schemeClr val="bg1">
                <a:lumMod val="75000"/>
              </a:schemeClr>
            </a:solidFill>
          </a:ln>
        </p:spPr>
        <p:txBody>
          <a:bodyPr vert="horz" lIns="72000" tIns="72000" rIns="72000" bIns="72000" rtlCol="0" anchor="t">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171450" indent="-171450">
              <a:spcBef>
                <a:spcPts val="300"/>
              </a:spcBef>
              <a:buFont typeface="Wingdings" panose="05000000000000000000" pitchFamily="2" charset="2"/>
              <a:buChar char="n"/>
            </a:pPr>
            <a:r>
              <a:rPr lang="ja-JP" altLang="en-US" sz="1100" dirty="0">
                <a:latin typeface="Yu Gothic UI" panose="020B0500000000000000" pitchFamily="50" charset="-128"/>
                <a:ea typeface="Yu Gothic UI" panose="020B0500000000000000" pitchFamily="50" charset="-128"/>
              </a:rPr>
              <a:t>事業の実施方針</a:t>
            </a:r>
            <a:br>
              <a:rPr lang="en-US" altLang="ja-JP" sz="1100" dirty="0">
                <a:latin typeface="Yu Gothic UI" panose="020B0500000000000000" pitchFamily="50" charset="-128"/>
                <a:ea typeface="Yu Gothic UI" panose="020B0500000000000000" pitchFamily="50" charset="-128"/>
              </a:rPr>
            </a:br>
            <a:r>
              <a:rPr lang="ja-JP" altLang="en-US" sz="1100" dirty="0">
                <a:latin typeface="Yu Gothic UI" panose="020B0500000000000000" pitchFamily="50" charset="-128"/>
                <a:ea typeface="Yu Gothic UI" panose="020B0500000000000000" pitchFamily="50" charset="-128"/>
              </a:rPr>
              <a:t>本事業を実施するに当たっての基本的な考え方や取組方針を記載すること。</a:t>
            </a:r>
            <a:endParaRPr lang="en-US" altLang="ja-JP" sz="1100" dirty="0">
              <a:latin typeface="Yu Gothic UI" panose="020B0500000000000000" pitchFamily="50" charset="-128"/>
              <a:ea typeface="Yu Gothic UI" panose="020B0500000000000000" pitchFamily="50" charset="-128"/>
            </a:endParaRPr>
          </a:p>
        </p:txBody>
      </p:sp>
      <p:grpSp>
        <p:nvGrpSpPr>
          <p:cNvPr id="16" name="グループ化 15">
            <a:extLst>
              <a:ext uri="{FF2B5EF4-FFF2-40B4-BE49-F238E27FC236}">
                <a16:creationId xmlns:a16="http://schemas.microsoft.com/office/drawing/2014/main" id="{62692762-9A5D-DD5E-FC71-DE626D4CE5B9}"/>
              </a:ext>
            </a:extLst>
          </p:cNvPr>
          <p:cNvGrpSpPr/>
          <p:nvPr/>
        </p:nvGrpSpPr>
        <p:grpSpPr>
          <a:xfrm>
            <a:off x="260350" y="1041873"/>
            <a:ext cx="3096000" cy="212475"/>
            <a:chOff x="260350" y="1041873"/>
            <a:chExt cx="2971800" cy="212475"/>
          </a:xfrm>
        </p:grpSpPr>
        <p:cxnSp>
          <p:nvCxnSpPr>
            <p:cNvPr id="6" name="直線コネクタ 5">
              <a:extLst>
                <a:ext uri="{FF2B5EF4-FFF2-40B4-BE49-F238E27FC236}">
                  <a16:creationId xmlns:a16="http://schemas.microsoft.com/office/drawing/2014/main" id="{33C57610-62D6-BA0F-1507-3F0D3C500426}"/>
                </a:ext>
              </a:extLst>
            </p:cNvPr>
            <p:cNvCxnSpPr>
              <a:cxnSpLocks/>
            </p:cNvCxnSpPr>
            <p:nvPr/>
          </p:nvCxnSpPr>
          <p:spPr bwMode="gray">
            <a:xfrm>
              <a:off x="260350" y="1254348"/>
              <a:ext cx="297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正方形/長方形 9">
              <a:extLst>
                <a:ext uri="{FF2B5EF4-FFF2-40B4-BE49-F238E27FC236}">
                  <a16:creationId xmlns:a16="http://schemas.microsoft.com/office/drawing/2014/main" id="{83C69EA5-F247-87FC-8040-374879635EEA}"/>
                </a:ext>
              </a:extLst>
            </p:cNvPr>
            <p:cNvSpPr/>
            <p:nvPr/>
          </p:nvSpPr>
          <p:spPr bwMode="gray">
            <a:xfrm>
              <a:off x="260350" y="1041873"/>
              <a:ext cx="2906713" cy="142875"/>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ctr" defTabSz="990564" rtl="0" eaLnBrk="1" fontAlgn="auto" latinLnBrk="0" hangingPunct="1">
                <a:lnSpc>
                  <a:spcPct val="100000"/>
                </a:lnSpc>
                <a:spcBef>
                  <a:spcPts val="0"/>
                </a:spcBef>
                <a:spcAft>
                  <a:spcPts val="0"/>
                </a:spcAft>
                <a:buClrTx/>
                <a:buSzPct val="100000"/>
                <a:buFontTx/>
                <a:buNone/>
                <a:tabLst/>
                <a:defRPr/>
              </a:pPr>
              <a:r>
                <a:rPr kumimoji="1" lang="ja-JP" altLang="en-US" sz="1100" b="1">
                  <a:solidFill>
                    <a:prstClr val="black"/>
                  </a:solidFill>
                  <a:latin typeface="Yu Gothic UI" panose="020B0500000000000000" pitchFamily="50" charset="-128"/>
                  <a:ea typeface="Yu Gothic UI" panose="020B0500000000000000" pitchFamily="50" charset="-128"/>
                  <a:sym typeface="Yu Gothic UI" panose="020B0500000000000000" pitchFamily="50" charset="-128"/>
                </a:rPr>
                <a:t>事業の</a:t>
              </a:r>
              <a:r>
                <a:rPr kumimoji="1" lang="ja-JP" altLang="en-US" sz="1100" b="1"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sym typeface="Yu Gothic UI" panose="020B0500000000000000" pitchFamily="50" charset="-128"/>
                </a:rPr>
                <a:t>背景・目的</a:t>
              </a:r>
            </a:p>
          </p:txBody>
        </p:sp>
      </p:grpSp>
      <p:grpSp>
        <p:nvGrpSpPr>
          <p:cNvPr id="15" name="グループ化 14">
            <a:extLst>
              <a:ext uri="{FF2B5EF4-FFF2-40B4-BE49-F238E27FC236}">
                <a16:creationId xmlns:a16="http://schemas.microsoft.com/office/drawing/2014/main" id="{B45821C1-11AE-767F-E947-D5885BEDADDF}"/>
              </a:ext>
            </a:extLst>
          </p:cNvPr>
          <p:cNvGrpSpPr/>
          <p:nvPr/>
        </p:nvGrpSpPr>
        <p:grpSpPr>
          <a:xfrm>
            <a:off x="3501650" y="1041873"/>
            <a:ext cx="3096000" cy="212475"/>
            <a:chOff x="3379788" y="1041873"/>
            <a:chExt cx="3192463" cy="212475"/>
          </a:xfrm>
        </p:grpSpPr>
        <p:cxnSp>
          <p:nvCxnSpPr>
            <p:cNvPr id="7" name="直線コネクタ 6">
              <a:extLst>
                <a:ext uri="{FF2B5EF4-FFF2-40B4-BE49-F238E27FC236}">
                  <a16:creationId xmlns:a16="http://schemas.microsoft.com/office/drawing/2014/main" id="{8B3C8393-636D-881F-6C09-5BBFA5E8B181}"/>
                </a:ext>
              </a:extLst>
            </p:cNvPr>
            <p:cNvCxnSpPr>
              <a:cxnSpLocks/>
            </p:cNvCxnSpPr>
            <p:nvPr/>
          </p:nvCxnSpPr>
          <p:spPr bwMode="gray">
            <a:xfrm>
              <a:off x="3379788" y="1254348"/>
              <a:ext cx="319246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99A4CE6B-1B1F-0C4E-216A-715E4348BC0F}"/>
                </a:ext>
              </a:extLst>
            </p:cNvPr>
            <p:cNvSpPr/>
            <p:nvPr/>
          </p:nvSpPr>
          <p:spPr bwMode="gray">
            <a:xfrm>
              <a:off x="3390900" y="1041873"/>
              <a:ext cx="3170238" cy="142875"/>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ctr" defTabSz="990564" rtl="0" eaLnBrk="1" fontAlgn="auto" latinLnBrk="0" hangingPunct="1">
                <a:lnSpc>
                  <a:spcPct val="100000"/>
                </a:lnSpc>
                <a:spcBef>
                  <a:spcPts val="0"/>
                </a:spcBef>
                <a:spcAft>
                  <a:spcPts val="0"/>
                </a:spcAft>
                <a:buClrTx/>
                <a:buSzPct val="100000"/>
                <a:buFontTx/>
                <a:buNone/>
                <a:tabLst/>
                <a:defRPr/>
              </a:pPr>
              <a:r>
                <a:rPr kumimoji="1" lang="ja-JP" altLang="en-US" sz="1100" b="1">
                  <a:solidFill>
                    <a:prstClr val="black"/>
                  </a:solidFill>
                  <a:latin typeface="Yu Gothic UI" panose="020B0500000000000000" pitchFamily="50" charset="-128"/>
                  <a:ea typeface="Yu Gothic UI" panose="020B0500000000000000" pitchFamily="50" charset="-128"/>
                  <a:sym typeface="Yu Gothic UI" panose="020B0500000000000000" pitchFamily="50" charset="-128"/>
                </a:rPr>
                <a:t>事業の実施方針</a:t>
              </a:r>
              <a:endParaRPr kumimoji="1" lang="ja-JP" altLang="en-US" sz="1100" b="1" i="0" u="none" strike="noStrike" kern="1200" cap="none" spc="0" normalizeH="0" baseline="0" noProof="0">
                <a:ln>
                  <a:noFill/>
                </a:ln>
                <a:solidFill>
                  <a:prstClr val="black"/>
                </a:solidFill>
                <a:effectLst/>
                <a:uLnTx/>
                <a:uFillTx/>
                <a:latin typeface="Yu Gothic UI" panose="020B0500000000000000" pitchFamily="50" charset="-128"/>
                <a:ea typeface="Yu Gothic UI" panose="020B0500000000000000" pitchFamily="50" charset="-128"/>
                <a:sym typeface="Yu Gothic UI" panose="020B0500000000000000" pitchFamily="50" charset="-128"/>
              </a:endParaRPr>
            </a:p>
          </p:txBody>
        </p:sp>
      </p:grpSp>
      <p:sp>
        <p:nvSpPr>
          <p:cNvPr id="18" name="タイトル 1">
            <a:extLst>
              <a:ext uri="{FF2B5EF4-FFF2-40B4-BE49-F238E27FC236}">
                <a16:creationId xmlns:a16="http://schemas.microsoft.com/office/drawing/2014/main" id="{948F3ACC-A936-B65D-2127-2F7F154C5F1D}"/>
              </a:ext>
            </a:extLst>
          </p:cNvPr>
          <p:cNvSpPr txBox="1">
            <a:spLocks/>
          </p:cNvSpPr>
          <p:nvPr/>
        </p:nvSpPr>
        <p:spPr>
          <a:xfrm>
            <a:off x="188912" y="4680456"/>
            <a:ext cx="6480175" cy="468000"/>
          </a:xfrm>
          <a:prstGeom prst="rect">
            <a:avLst/>
          </a:prstGeom>
          <a:ln>
            <a:solidFill>
              <a:schemeClr val="bg1">
                <a:lumMod val="75000"/>
              </a:schemeClr>
            </a:solidFill>
          </a:ln>
        </p:spPr>
        <p:txBody>
          <a:bodyPr vert="horz" lIns="72000" tIns="72000" rIns="72000" bIns="72000" rtlCol="0" anchor="t">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171450" indent="-171450">
              <a:spcBef>
                <a:spcPts val="300"/>
              </a:spcBef>
              <a:buFont typeface="Wingdings" panose="05000000000000000000" pitchFamily="2" charset="2"/>
              <a:buChar char="n"/>
            </a:pPr>
            <a:r>
              <a:rPr lang="ja-JP" altLang="en-US" sz="1100" dirty="0">
                <a:latin typeface="Yu Gothic UI" panose="020B0500000000000000" pitchFamily="50" charset="-128"/>
                <a:ea typeface="Yu Gothic UI" panose="020B0500000000000000" pitchFamily="50" charset="-128"/>
              </a:rPr>
              <a:t>スケジュール</a:t>
            </a:r>
            <a:br>
              <a:rPr lang="en-US" altLang="ja-JP" sz="1100" dirty="0">
                <a:latin typeface="Yu Gothic UI" panose="020B0500000000000000" pitchFamily="50" charset="-128"/>
                <a:ea typeface="Yu Gothic UI" panose="020B0500000000000000" pitchFamily="50" charset="-128"/>
              </a:rPr>
            </a:br>
            <a:r>
              <a:rPr lang="ja-JP" altLang="ja-JP" sz="1100" dirty="0">
                <a:latin typeface="Yu Gothic UI" panose="020B0500000000000000" pitchFamily="50" charset="-128"/>
                <a:ea typeface="Yu Gothic UI" panose="020B0500000000000000" pitchFamily="50" charset="-128"/>
              </a:rPr>
              <a:t>事業実施期間（</a:t>
            </a:r>
            <a:r>
              <a:rPr lang="en-US" altLang="ja-JP" sz="1100" dirty="0">
                <a:latin typeface="Yu Gothic UI" panose="020B0500000000000000" pitchFamily="50" charset="-128"/>
                <a:ea typeface="Yu Gothic UI" panose="020B0500000000000000" pitchFamily="50" charset="-128"/>
              </a:rPr>
              <a:t>2026</a:t>
            </a:r>
            <a:r>
              <a:rPr lang="ja-JP" altLang="ja-JP" sz="1100" dirty="0">
                <a:latin typeface="Yu Gothic UI" panose="020B0500000000000000" pitchFamily="50" charset="-128"/>
                <a:ea typeface="Yu Gothic UI" panose="020B0500000000000000" pitchFamily="50" charset="-128"/>
              </a:rPr>
              <a:t>年６月～</a:t>
            </a:r>
            <a:r>
              <a:rPr lang="en-US" altLang="ja-JP" sz="1100" dirty="0">
                <a:latin typeface="Yu Gothic UI" panose="020B0500000000000000" pitchFamily="50" charset="-128"/>
                <a:ea typeface="Yu Gothic UI" panose="020B0500000000000000" pitchFamily="50" charset="-128"/>
              </a:rPr>
              <a:t>2027</a:t>
            </a:r>
            <a:r>
              <a:rPr lang="ja-JP" altLang="ja-JP" sz="1100" dirty="0">
                <a:latin typeface="Yu Gothic UI" panose="020B0500000000000000" pitchFamily="50" charset="-128"/>
                <a:ea typeface="Yu Gothic UI" panose="020B0500000000000000" pitchFamily="50" charset="-128"/>
              </a:rPr>
              <a:t>年３月）における各タスクの想定スケジュールを記載</a:t>
            </a:r>
            <a:r>
              <a:rPr lang="ja-JP" altLang="en-US" sz="1100" dirty="0">
                <a:latin typeface="Yu Gothic UI" panose="020B0500000000000000" pitchFamily="50" charset="-128"/>
                <a:ea typeface="Yu Gothic UI" panose="020B0500000000000000" pitchFamily="50" charset="-128"/>
              </a:rPr>
              <a:t>すること</a:t>
            </a:r>
            <a:r>
              <a:rPr lang="ja-JP" altLang="ja-JP" sz="1100" dirty="0">
                <a:latin typeface="Yu Gothic UI" panose="020B0500000000000000" pitchFamily="50" charset="-128"/>
                <a:ea typeface="Yu Gothic UI" panose="020B0500000000000000" pitchFamily="50" charset="-128"/>
              </a:rPr>
              <a:t>。</a:t>
            </a:r>
            <a:endParaRPr lang="en-US" altLang="ja-JP" sz="1100" dirty="0">
              <a:latin typeface="Yu Gothic UI" panose="020B0500000000000000" pitchFamily="50" charset="-128"/>
              <a:ea typeface="Yu Gothic UI" panose="020B0500000000000000" pitchFamily="50" charset="-128"/>
            </a:endParaRPr>
          </a:p>
        </p:txBody>
      </p:sp>
      <p:grpSp>
        <p:nvGrpSpPr>
          <p:cNvPr id="17" name="グループ化 16">
            <a:extLst>
              <a:ext uri="{FF2B5EF4-FFF2-40B4-BE49-F238E27FC236}">
                <a16:creationId xmlns:a16="http://schemas.microsoft.com/office/drawing/2014/main" id="{7E3E4B69-4DCB-096E-0F40-60AA3DCAB000}"/>
              </a:ext>
            </a:extLst>
          </p:cNvPr>
          <p:cNvGrpSpPr/>
          <p:nvPr/>
        </p:nvGrpSpPr>
        <p:grpSpPr>
          <a:xfrm>
            <a:off x="260350" y="1322609"/>
            <a:ext cx="134938" cy="3249385"/>
            <a:chOff x="260350" y="1322610"/>
            <a:chExt cx="134938" cy="4073527"/>
          </a:xfrm>
        </p:grpSpPr>
        <p:sp>
          <p:nvSpPr>
            <p:cNvPr id="5" name="正方形/長方形 4">
              <a:extLst>
                <a:ext uri="{FF2B5EF4-FFF2-40B4-BE49-F238E27FC236}">
                  <a16:creationId xmlns:a16="http://schemas.microsoft.com/office/drawing/2014/main" id="{429DAE07-608B-8520-463F-DB295A96B2B1}"/>
                </a:ext>
              </a:extLst>
            </p:cNvPr>
            <p:cNvSpPr/>
            <p:nvPr/>
          </p:nvSpPr>
          <p:spPr bwMode="gray">
            <a:xfrm>
              <a:off x="261938" y="4222974"/>
              <a:ext cx="133350" cy="1173163"/>
            </a:xfrm>
            <a:prstGeom prst="rect">
              <a:avLst/>
            </a:prstGeom>
            <a:solidFill>
              <a:schemeClr val="tx1">
                <a:lumMod val="50000"/>
                <a:lumOff val="50000"/>
              </a:schemeClr>
            </a:solidFill>
            <a:ln w="12700" cap="flat" cmpd="sng" algn="ctr">
              <a:solidFill>
                <a:srgbClr val="7F7F7F"/>
              </a:solidFill>
              <a:prstDash val="solid"/>
              <a:miter lim="800000"/>
              <a:headEnd type="none" w="med" len="med"/>
              <a:tailEnd type="none" w="med" len="med"/>
            </a:ln>
          </p:spPr>
          <p:txBody>
            <a:bodyPr rot="0" spcFirstLastPara="0" vertOverflow="overflow" horzOverflow="overflow" vert="eaVert" wrap="square" lIns="0" tIns="0" rIns="0" bIns="0" numCol="1" spcCol="0" rtlCol="0" fromWordArt="0" anchor="ctr" anchorCtr="0" forceAA="0" compatLnSpc="1">
              <a:prstTxWarp prst="textNoShape">
                <a:avLst/>
              </a:prstTxWarp>
              <a:noAutofit/>
            </a:bodyPr>
            <a:lstStyle/>
            <a:p>
              <a:pPr marL="108000" indent="-108000" algn="ctr" defTabSz="990564">
                <a:lnSpc>
                  <a:spcPct val="90000"/>
                </a:lnSpc>
                <a:buSzPct val="100000"/>
              </a:pPr>
              <a:r>
                <a:rPr kumimoji="1" lang="ja-JP" altLang="en-US" sz="1100">
                  <a:solidFill>
                    <a:schemeClr val="bg1"/>
                  </a:solidFill>
                  <a:latin typeface="Yu Gothic UI" panose="020B0500000000000000" pitchFamily="50" charset="-128"/>
                  <a:ea typeface="Yu Gothic UI" panose="020B0500000000000000" pitchFamily="50" charset="-128"/>
                </a:rPr>
                <a:t>目的</a:t>
              </a:r>
            </a:p>
          </p:txBody>
        </p:sp>
        <p:sp>
          <p:nvSpPr>
            <p:cNvPr id="8" name="正方形/長方形 7">
              <a:extLst>
                <a:ext uri="{FF2B5EF4-FFF2-40B4-BE49-F238E27FC236}">
                  <a16:creationId xmlns:a16="http://schemas.microsoft.com/office/drawing/2014/main" id="{43A8D928-A3FA-2E75-C260-6C0688AA4E8E}"/>
                </a:ext>
              </a:extLst>
            </p:cNvPr>
            <p:cNvSpPr/>
            <p:nvPr/>
          </p:nvSpPr>
          <p:spPr bwMode="gray">
            <a:xfrm>
              <a:off x="260350" y="1322610"/>
              <a:ext cx="133350" cy="1054100"/>
            </a:xfrm>
            <a:prstGeom prst="rect">
              <a:avLst/>
            </a:prstGeom>
            <a:solidFill>
              <a:schemeClr val="tx1">
                <a:lumMod val="50000"/>
                <a:lumOff val="50000"/>
              </a:schemeClr>
            </a:solidFill>
            <a:ln w="9525" cap="flat" cmpd="sng" algn="ctr">
              <a:solidFill>
                <a:srgbClr val="7F7F7F"/>
              </a:solidFill>
              <a:prstDash val="solid"/>
              <a:round/>
              <a:headEnd type="none" w="med" len="med"/>
              <a:tailEnd type="none" w="med" len="med"/>
            </a:ln>
          </p:spPr>
          <p:txBody>
            <a:bodyPr rot="0" spcFirstLastPara="0" vertOverflow="overflow" horzOverflow="overflow" vert="eaVert"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a:ln>
                    <a:noFill/>
                  </a:ln>
                  <a:solidFill>
                    <a:schemeClr val="bg1"/>
                  </a:solidFill>
                  <a:effectLst/>
                  <a:uLnTx/>
                  <a:uFillTx/>
                  <a:latin typeface="Yu Gothic UI" panose="020B0500000000000000" pitchFamily="50" charset="-128"/>
                  <a:ea typeface="Yu Gothic UI" panose="020B0500000000000000" pitchFamily="50" charset="-128"/>
                </a:rPr>
                <a:t>背景</a:t>
              </a:r>
            </a:p>
          </p:txBody>
        </p:sp>
        <p:sp>
          <p:nvSpPr>
            <p:cNvPr id="9" name="正方形/長方形 8">
              <a:extLst>
                <a:ext uri="{FF2B5EF4-FFF2-40B4-BE49-F238E27FC236}">
                  <a16:creationId xmlns:a16="http://schemas.microsoft.com/office/drawing/2014/main" id="{2FB724BE-F2F0-452C-CA4B-4DC92CDAF187}"/>
                </a:ext>
              </a:extLst>
            </p:cNvPr>
            <p:cNvSpPr/>
            <p:nvPr/>
          </p:nvSpPr>
          <p:spPr bwMode="gray">
            <a:xfrm>
              <a:off x="261938" y="2427510"/>
              <a:ext cx="133350" cy="1744663"/>
            </a:xfrm>
            <a:prstGeom prst="rect">
              <a:avLst/>
            </a:prstGeom>
            <a:solidFill>
              <a:schemeClr val="tx1">
                <a:lumMod val="50000"/>
                <a:lumOff val="50000"/>
              </a:schemeClr>
            </a:solidFill>
            <a:ln w="9525" cap="flat" cmpd="sng" algn="ctr">
              <a:solidFill>
                <a:srgbClr val="7F7F7F"/>
              </a:solidFill>
              <a:prstDash val="solid"/>
              <a:round/>
              <a:headEnd type="none" w="med" len="med"/>
              <a:tailEnd type="none" w="med" len="med"/>
            </a:ln>
          </p:spPr>
          <p:txBody>
            <a:bodyPr rot="0" spcFirstLastPara="0" vertOverflow="overflow" horzOverflow="overflow" vert="eaVert"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a:ln>
                    <a:noFill/>
                  </a:ln>
                  <a:solidFill>
                    <a:schemeClr val="bg1"/>
                  </a:solidFill>
                  <a:effectLst/>
                  <a:uLnTx/>
                  <a:uFillTx/>
                  <a:latin typeface="Yu Gothic UI" panose="020B0500000000000000" pitchFamily="50" charset="-128"/>
                  <a:ea typeface="Yu Gothic UI" panose="020B0500000000000000" pitchFamily="50" charset="-128"/>
                </a:rPr>
                <a:t>課題</a:t>
              </a:r>
            </a:p>
          </p:txBody>
        </p:sp>
      </p:grpSp>
      <p:sp>
        <p:nvSpPr>
          <p:cNvPr id="42" name="正方形/長方形 41">
            <a:extLst>
              <a:ext uri="{FF2B5EF4-FFF2-40B4-BE49-F238E27FC236}">
                <a16:creationId xmlns:a16="http://schemas.microsoft.com/office/drawing/2014/main" id="{C53E00B1-1D04-55CE-26EF-1172866AD8C3}"/>
              </a:ext>
            </a:extLst>
          </p:cNvPr>
          <p:cNvSpPr/>
          <p:nvPr/>
        </p:nvSpPr>
        <p:spPr bwMode="gray">
          <a:xfrm>
            <a:off x="434974" y="3636180"/>
            <a:ext cx="2921375" cy="935814"/>
          </a:xfrm>
          <a:prstGeom prst="rect">
            <a:avLst/>
          </a:prstGeom>
          <a:solidFill>
            <a:schemeClr val="bg1"/>
          </a:solidFill>
          <a:ln w="12700" cap="flat" cmpd="sng" algn="ctr">
            <a:solidFill>
              <a:schemeClr val="tx1">
                <a:lumMod val="50000"/>
                <a:lumOff val="50000"/>
              </a:schemeClr>
            </a:solidFill>
            <a:prstDash val="solid"/>
            <a:miter lim="800000"/>
            <a:headEnd type="none" w="med" len="med"/>
            <a:tailEnd type="none" w="med" len="me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indent="-171450" defTabSz="990564">
              <a:lnSpc>
                <a:spcPct val="90000"/>
              </a:lnSpc>
              <a:buSzPct val="100000"/>
              <a:buFont typeface="Wingdings" panose="05000000000000000000" pitchFamily="2" charset="2"/>
              <a:buChar char="n"/>
            </a:pPr>
            <a:r>
              <a:rPr kumimoji="1" lang="ja-JP" altLang="en-US" sz="1100">
                <a:highlight>
                  <a:srgbClr val="FFFF00"/>
                </a:highlight>
                <a:latin typeface="Yu Gothic UI" panose="020B0500000000000000" pitchFamily="50" charset="-128"/>
                <a:ea typeface="Yu Gothic UI" panose="020B0500000000000000" pitchFamily="50" charset="-128"/>
              </a:rPr>
              <a:t>＜目的＞</a:t>
            </a:r>
          </a:p>
        </p:txBody>
      </p:sp>
      <p:sp>
        <p:nvSpPr>
          <p:cNvPr id="43" name="正方形/長方形 42">
            <a:extLst>
              <a:ext uri="{FF2B5EF4-FFF2-40B4-BE49-F238E27FC236}">
                <a16:creationId xmlns:a16="http://schemas.microsoft.com/office/drawing/2014/main" id="{767C0A57-01E8-5D5E-957A-1E860DFF0A12}"/>
              </a:ext>
            </a:extLst>
          </p:cNvPr>
          <p:cNvSpPr/>
          <p:nvPr/>
        </p:nvSpPr>
        <p:spPr bwMode="gray">
          <a:xfrm>
            <a:off x="434974" y="1322609"/>
            <a:ext cx="2921375" cy="840838"/>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lvl="0" indent="-171450" defTabSz="990564" rtl="0" eaLnBrk="1" fontAlgn="auto" latinLnBrk="0" hangingPunct="1">
              <a:lnSpc>
                <a:spcPct val="90000"/>
              </a:lnSpc>
              <a:spcBef>
                <a:spcPts val="0"/>
              </a:spcBef>
              <a:spcAft>
                <a:spcPts val="0"/>
              </a:spcAft>
              <a:buClrTx/>
              <a:buSzPct val="100000"/>
              <a:buFont typeface="Wingdings" panose="05000000000000000000" pitchFamily="2" charset="2"/>
              <a:buChar char="n"/>
              <a:tabLst/>
              <a:defRPr/>
            </a:pPr>
            <a:r>
              <a:rPr lang="ja-JP" altLang="en-US" sz="1100">
                <a:highlight>
                  <a:srgbClr val="FFFF00"/>
                </a:highlight>
                <a:latin typeface="Yu Gothic UI" panose="020B0500000000000000" pitchFamily="50" charset="-128"/>
                <a:ea typeface="Yu Gothic UI" panose="020B0500000000000000" pitchFamily="50" charset="-128"/>
              </a:rPr>
              <a:t>＜</a:t>
            </a:r>
            <a:r>
              <a:rPr kumimoji="0" lang="ja-JP" altLang="en-US" sz="1100" i="0" u="none" strike="noStrike" kern="1200" cap="none" spc="0" normalizeH="0" baseline="0" noProof="0">
                <a:ln>
                  <a:noFill/>
                </a:ln>
                <a:effectLst/>
                <a:highlight>
                  <a:srgbClr val="FFFF00"/>
                </a:highlight>
                <a:uLnTx/>
                <a:uFillTx/>
                <a:latin typeface="Yu Gothic UI" panose="020B0500000000000000" pitchFamily="50" charset="-128"/>
                <a:ea typeface="Yu Gothic UI" panose="020B0500000000000000" pitchFamily="50" charset="-128"/>
              </a:rPr>
              <a:t>背景＞</a:t>
            </a:r>
          </a:p>
        </p:txBody>
      </p:sp>
      <p:sp>
        <p:nvSpPr>
          <p:cNvPr id="44" name="正方形/長方形 43">
            <a:extLst>
              <a:ext uri="{FF2B5EF4-FFF2-40B4-BE49-F238E27FC236}">
                <a16:creationId xmlns:a16="http://schemas.microsoft.com/office/drawing/2014/main" id="{0EDA2672-DB0C-AE2A-F4F8-96557938FB5B}"/>
              </a:ext>
            </a:extLst>
          </p:cNvPr>
          <p:cNvSpPr/>
          <p:nvPr/>
        </p:nvSpPr>
        <p:spPr bwMode="gray">
          <a:xfrm>
            <a:off x="434974" y="2203970"/>
            <a:ext cx="2921375" cy="1391690"/>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lvl="0" indent="-171450" defTabSz="990564" rtl="0" eaLnBrk="1" fontAlgn="auto" latinLnBrk="0" hangingPunct="1">
              <a:lnSpc>
                <a:spcPct val="90000"/>
              </a:lnSpc>
              <a:spcBef>
                <a:spcPts val="0"/>
              </a:spcBef>
              <a:spcAft>
                <a:spcPts val="0"/>
              </a:spcAft>
              <a:buClrTx/>
              <a:buSzPct val="100000"/>
              <a:buFont typeface="Wingdings" panose="05000000000000000000" pitchFamily="2" charset="2"/>
              <a:buChar char="n"/>
              <a:tabLst/>
              <a:defRPr/>
            </a:pPr>
            <a:r>
              <a:rPr kumimoji="0" lang="ja-JP" altLang="en-US" sz="1100" i="0" u="none" strike="noStrike" kern="1200" cap="none" spc="0" normalizeH="0" baseline="0" noProof="0">
                <a:ln>
                  <a:noFill/>
                </a:ln>
                <a:effectLst/>
                <a:highlight>
                  <a:srgbClr val="FFFF00"/>
                </a:highlight>
                <a:uLnTx/>
                <a:uFillTx/>
                <a:latin typeface="Yu Gothic UI" panose="020B0500000000000000" pitchFamily="50" charset="-128"/>
                <a:ea typeface="Yu Gothic UI" panose="020B0500000000000000" pitchFamily="50" charset="-128"/>
              </a:rPr>
              <a:t>＜課題＞</a:t>
            </a:r>
          </a:p>
        </p:txBody>
      </p:sp>
      <p:graphicFrame>
        <p:nvGraphicFramePr>
          <p:cNvPr id="45" name="表 44">
            <a:extLst>
              <a:ext uri="{FF2B5EF4-FFF2-40B4-BE49-F238E27FC236}">
                <a16:creationId xmlns:a16="http://schemas.microsoft.com/office/drawing/2014/main" id="{11C118BB-15F6-9654-81C0-5E3E88FD33E8}"/>
              </a:ext>
            </a:extLst>
          </p:cNvPr>
          <p:cNvGraphicFramePr>
            <a:graphicFrameLocks noGrp="1"/>
          </p:cNvGraphicFramePr>
          <p:nvPr>
            <p:extLst>
              <p:ext uri="{D42A27DB-BD31-4B8C-83A1-F6EECF244321}">
                <p14:modId xmlns:p14="http://schemas.microsoft.com/office/powerpoint/2010/main" val="4167409834"/>
              </p:ext>
            </p:extLst>
          </p:nvPr>
        </p:nvGraphicFramePr>
        <p:xfrm>
          <a:off x="188912" y="5538086"/>
          <a:ext cx="6480176" cy="2557991"/>
        </p:xfrm>
        <a:graphic>
          <a:graphicData uri="http://schemas.openxmlformats.org/drawingml/2006/table">
            <a:tbl>
              <a:tblPr firstRow="1" bandRow="1">
                <a:tableStyleId>{2D5ABB26-0587-4C30-8999-92F81FD0307C}</a:tableStyleId>
              </a:tblPr>
              <a:tblGrid>
                <a:gridCol w="1707166">
                  <a:extLst>
                    <a:ext uri="{9D8B030D-6E8A-4147-A177-3AD203B41FA5}">
                      <a16:colId xmlns:a16="http://schemas.microsoft.com/office/drawing/2014/main" val="4259470502"/>
                    </a:ext>
                  </a:extLst>
                </a:gridCol>
                <a:gridCol w="477301">
                  <a:extLst>
                    <a:ext uri="{9D8B030D-6E8A-4147-A177-3AD203B41FA5}">
                      <a16:colId xmlns:a16="http://schemas.microsoft.com/office/drawing/2014/main" val="1189299052"/>
                    </a:ext>
                  </a:extLst>
                </a:gridCol>
                <a:gridCol w="477301">
                  <a:extLst>
                    <a:ext uri="{9D8B030D-6E8A-4147-A177-3AD203B41FA5}">
                      <a16:colId xmlns:a16="http://schemas.microsoft.com/office/drawing/2014/main" val="521304676"/>
                    </a:ext>
                  </a:extLst>
                </a:gridCol>
                <a:gridCol w="477301">
                  <a:extLst>
                    <a:ext uri="{9D8B030D-6E8A-4147-A177-3AD203B41FA5}">
                      <a16:colId xmlns:a16="http://schemas.microsoft.com/office/drawing/2014/main" val="163350745"/>
                    </a:ext>
                  </a:extLst>
                </a:gridCol>
                <a:gridCol w="477301">
                  <a:extLst>
                    <a:ext uri="{9D8B030D-6E8A-4147-A177-3AD203B41FA5}">
                      <a16:colId xmlns:a16="http://schemas.microsoft.com/office/drawing/2014/main" val="355215180"/>
                    </a:ext>
                  </a:extLst>
                </a:gridCol>
                <a:gridCol w="477301">
                  <a:extLst>
                    <a:ext uri="{9D8B030D-6E8A-4147-A177-3AD203B41FA5}">
                      <a16:colId xmlns:a16="http://schemas.microsoft.com/office/drawing/2014/main" val="1801834953"/>
                    </a:ext>
                  </a:extLst>
                </a:gridCol>
                <a:gridCol w="477301">
                  <a:extLst>
                    <a:ext uri="{9D8B030D-6E8A-4147-A177-3AD203B41FA5}">
                      <a16:colId xmlns:a16="http://schemas.microsoft.com/office/drawing/2014/main" val="3962424742"/>
                    </a:ext>
                  </a:extLst>
                </a:gridCol>
                <a:gridCol w="477301">
                  <a:extLst>
                    <a:ext uri="{9D8B030D-6E8A-4147-A177-3AD203B41FA5}">
                      <a16:colId xmlns:a16="http://schemas.microsoft.com/office/drawing/2014/main" val="3999536853"/>
                    </a:ext>
                  </a:extLst>
                </a:gridCol>
                <a:gridCol w="477301">
                  <a:extLst>
                    <a:ext uri="{9D8B030D-6E8A-4147-A177-3AD203B41FA5}">
                      <a16:colId xmlns:a16="http://schemas.microsoft.com/office/drawing/2014/main" val="2487508461"/>
                    </a:ext>
                  </a:extLst>
                </a:gridCol>
                <a:gridCol w="477301">
                  <a:extLst>
                    <a:ext uri="{9D8B030D-6E8A-4147-A177-3AD203B41FA5}">
                      <a16:colId xmlns:a16="http://schemas.microsoft.com/office/drawing/2014/main" val="2503296056"/>
                    </a:ext>
                  </a:extLst>
                </a:gridCol>
                <a:gridCol w="477301">
                  <a:extLst>
                    <a:ext uri="{9D8B030D-6E8A-4147-A177-3AD203B41FA5}">
                      <a16:colId xmlns:a16="http://schemas.microsoft.com/office/drawing/2014/main" val="816759763"/>
                    </a:ext>
                  </a:extLst>
                </a:gridCol>
              </a:tblGrid>
              <a:tr h="229591">
                <a:tc rowSpan="3">
                  <a:txBody>
                    <a:bodyPr/>
                    <a:lstStyle/>
                    <a:p>
                      <a:pPr algn="ctr"/>
                      <a:r>
                        <a:rPr kumimoji="1" lang="ja-JP" altLang="en-US" sz="1100" b="1">
                          <a:solidFill>
                            <a:schemeClr val="tx1"/>
                          </a:solidFill>
                          <a:latin typeface="Yu Gothic UI" panose="020B0500000000000000" pitchFamily="50" charset="-128"/>
                          <a:ea typeface="Yu Gothic UI" panose="020B0500000000000000" pitchFamily="50" charset="-128"/>
                        </a:rPr>
                        <a:t>タスク</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gridSpan="7">
                  <a:txBody>
                    <a:bodyPr/>
                    <a:lstStyle/>
                    <a:p>
                      <a:pPr algn="ctr"/>
                      <a:r>
                        <a:rPr kumimoji="1" lang="en-US" altLang="ja-JP" sz="1100">
                          <a:solidFill>
                            <a:schemeClr val="bg1"/>
                          </a:solidFill>
                        </a:rPr>
                        <a:t>2026</a:t>
                      </a:r>
                      <a:r>
                        <a:rPr kumimoji="1" lang="ja-JP" altLang="en-US" sz="1100">
                          <a:solidFill>
                            <a:schemeClr val="bg1"/>
                          </a:solidFill>
                        </a:rPr>
                        <a:t>年</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hMerge="1">
                  <a:txBody>
                    <a:bodyPr/>
                    <a:lstStyle/>
                    <a:p>
                      <a:pPr algn="ctr"/>
                      <a:endParaRPr kumimoji="1" lang="ja-JP" altLang="en-US" sz="120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gn="ctr"/>
                      <a:endParaRPr kumimoji="1" lang="ja-JP" altLang="en-US" sz="120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gn="ctr"/>
                      <a:endParaRPr kumimoji="1" lang="ja-JP" altLang="en-US" sz="120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gn="ctr"/>
                      <a:endParaRPr kumimoji="1" lang="ja-JP" altLang="en-US" sz="120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gn="ctr"/>
                      <a:endParaRPr kumimoji="1" lang="ja-JP" altLang="en-US" sz="120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gn="ctr"/>
                      <a:endParaRPr kumimoji="1" lang="ja-JP" altLang="en-US" sz="120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gridSpan="3">
                  <a:txBody>
                    <a:bodyPr/>
                    <a:lstStyle/>
                    <a:p>
                      <a:pPr algn="ctr"/>
                      <a:r>
                        <a:rPr kumimoji="1" lang="en-US" altLang="ja-JP" sz="1100" b="1">
                          <a:solidFill>
                            <a:schemeClr val="bg1"/>
                          </a:solidFill>
                          <a:latin typeface="Yu Gothic UI" panose="020B0500000000000000" pitchFamily="50" charset="-128"/>
                          <a:ea typeface="Yu Gothic UI" panose="020B0500000000000000" pitchFamily="50" charset="-128"/>
                        </a:rPr>
                        <a:t>2027</a:t>
                      </a:r>
                      <a:r>
                        <a:rPr kumimoji="1" lang="ja-JP" altLang="en-US" sz="1100" b="1">
                          <a:solidFill>
                            <a:schemeClr val="bg1"/>
                          </a:solidFill>
                          <a:latin typeface="Yu Gothic UI" panose="020B0500000000000000" pitchFamily="50" charset="-128"/>
                          <a:ea typeface="Yu Gothic UI" panose="020B0500000000000000" pitchFamily="50" charset="-128"/>
                        </a:rPr>
                        <a:t>年</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hMerge="1">
                  <a:txBody>
                    <a:bodyPr/>
                    <a:lstStyle/>
                    <a:p>
                      <a:pPr algn="ctr"/>
                      <a:endParaRPr kumimoji="1" lang="ja-JP" altLang="en-US" sz="120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gn="ctr"/>
                      <a:endParaRPr kumimoji="1" lang="ja-JP" altLang="en-US" sz="120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97728434"/>
                  </a:ext>
                </a:extLst>
              </a:tr>
              <a:tr h="229591">
                <a:tc vMerge="1">
                  <a:txBody>
                    <a:bodyPr/>
                    <a:lstStyle/>
                    <a:p>
                      <a:endParaRPr kumimoji="1" lang="ja-JP" altLang="en-US" sz="12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en-US" altLang="ja-JP" sz="1100">
                          <a:solidFill>
                            <a:schemeClr val="bg1"/>
                          </a:solidFill>
                          <a:latin typeface="Yu Gothic UI" panose="020B0500000000000000" pitchFamily="50" charset="-128"/>
                          <a:ea typeface="Yu Gothic UI" panose="020B0500000000000000" pitchFamily="50" charset="-128"/>
                        </a:rPr>
                        <a:t>6</a:t>
                      </a:r>
                      <a:r>
                        <a:rPr kumimoji="1" lang="ja-JP" altLang="en-US" sz="1100">
                          <a:solidFill>
                            <a:schemeClr val="bg1"/>
                          </a:solidFill>
                          <a:latin typeface="Yu Gothic UI" panose="020B0500000000000000" pitchFamily="50" charset="-128"/>
                          <a:ea typeface="Yu Gothic UI" panose="020B0500000000000000" pitchFamily="50" charset="-128"/>
                        </a:rPr>
                        <a:t>月</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algn="ctr"/>
                      <a:r>
                        <a:rPr kumimoji="1" lang="en-US" altLang="ja-JP" sz="1100">
                          <a:solidFill>
                            <a:schemeClr val="bg1"/>
                          </a:solidFill>
                          <a:latin typeface="Yu Gothic UI" panose="020B0500000000000000" pitchFamily="50" charset="-128"/>
                          <a:ea typeface="Yu Gothic UI" panose="020B0500000000000000" pitchFamily="50" charset="-128"/>
                        </a:rPr>
                        <a:t>7</a:t>
                      </a:r>
                      <a:r>
                        <a:rPr kumimoji="1" lang="ja-JP" altLang="en-US" sz="1100">
                          <a:solidFill>
                            <a:schemeClr val="bg1"/>
                          </a:solidFill>
                          <a:latin typeface="Yu Gothic UI" panose="020B0500000000000000" pitchFamily="50" charset="-128"/>
                          <a:ea typeface="Yu Gothic UI" panose="020B0500000000000000" pitchFamily="50" charset="-128"/>
                        </a:rPr>
                        <a:t>月</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algn="ctr"/>
                      <a:r>
                        <a:rPr kumimoji="1" lang="en-US" altLang="ja-JP" sz="1100">
                          <a:solidFill>
                            <a:schemeClr val="bg1"/>
                          </a:solidFill>
                          <a:latin typeface="Yu Gothic UI" panose="020B0500000000000000" pitchFamily="50" charset="-128"/>
                          <a:ea typeface="Yu Gothic UI" panose="020B0500000000000000" pitchFamily="50" charset="-128"/>
                        </a:rPr>
                        <a:t>8</a:t>
                      </a:r>
                      <a:r>
                        <a:rPr kumimoji="1" lang="ja-JP" altLang="en-US" sz="1100">
                          <a:solidFill>
                            <a:schemeClr val="bg1"/>
                          </a:solidFill>
                          <a:latin typeface="Yu Gothic UI" panose="020B0500000000000000" pitchFamily="50" charset="-128"/>
                          <a:ea typeface="Yu Gothic UI" panose="020B0500000000000000" pitchFamily="50" charset="-128"/>
                        </a:rPr>
                        <a:t>月</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algn="ctr"/>
                      <a:r>
                        <a:rPr kumimoji="1" lang="en-US" altLang="ja-JP" sz="1100">
                          <a:solidFill>
                            <a:schemeClr val="bg1"/>
                          </a:solidFill>
                          <a:latin typeface="Yu Gothic UI" panose="020B0500000000000000" pitchFamily="50" charset="-128"/>
                          <a:ea typeface="Yu Gothic UI" panose="020B0500000000000000" pitchFamily="50" charset="-128"/>
                        </a:rPr>
                        <a:t>9</a:t>
                      </a:r>
                      <a:r>
                        <a:rPr kumimoji="1" lang="ja-JP" altLang="en-US" sz="1100">
                          <a:solidFill>
                            <a:schemeClr val="bg1"/>
                          </a:solidFill>
                          <a:latin typeface="Yu Gothic UI" panose="020B0500000000000000" pitchFamily="50" charset="-128"/>
                          <a:ea typeface="Yu Gothic UI" panose="020B0500000000000000" pitchFamily="50" charset="-128"/>
                        </a:rPr>
                        <a:t>月</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algn="ctr"/>
                      <a:r>
                        <a:rPr kumimoji="1" lang="en-US" altLang="ja-JP" sz="1100">
                          <a:solidFill>
                            <a:schemeClr val="bg1"/>
                          </a:solidFill>
                          <a:latin typeface="Yu Gothic UI" panose="020B0500000000000000" pitchFamily="50" charset="-128"/>
                          <a:ea typeface="Yu Gothic UI" panose="020B0500000000000000" pitchFamily="50" charset="-128"/>
                        </a:rPr>
                        <a:t>10</a:t>
                      </a:r>
                      <a:r>
                        <a:rPr kumimoji="1" lang="ja-JP" altLang="en-US" sz="1100">
                          <a:solidFill>
                            <a:schemeClr val="bg1"/>
                          </a:solidFill>
                          <a:latin typeface="Yu Gothic UI" panose="020B0500000000000000" pitchFamily="50" charset="-128"/>
                          <a:ea typeface="Yu Gothic UI" panose="020B0500000000000000" pitchFamily="50" charset="-128"/>
                        </a:rPr>
                        <a:t>月</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algn="ctr"/>
                      <a:r>
                        <a:rPr kumimoji="1" lang="en-US" altLang="ja-JP" sz="1100">
                          <a:solidFill>
                            <a:schemeClr val="bg1"/>
                          </a:solidFill>
                          <a:latin typeface="Yu Gothic UI" panose="020B0500000000000000" pitchFamily="50" charset="-128"/>
                          <a:ea typeface="Yu Gothic UI" panose="020B0500000000000000" pitchFamily="50" charset="-128"/>
                        </a:rPr>
                        <a:t>11</a:t>
                      </a:r>
                      <a:r>
                        <a:rPr kumimoji="1" lang="ja-JP" altLang="en-US" sz="1100">
                          <a:solidFill>
                            <a:schemeClr val="bg1"/>
                          </a:solidFill>
                          <a:latin typeface="Yu Gothic UI" panose="020B0500000000000000" pitchFamily="50" charset="-128"/>
                          <a:ea typeface="Yu Gothic UI" panose="020B0500000000000000" pitchFamily="50" charset="-128"/>
                        </a:rPr>
                        <a:t>月</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algn="ctr"/>
                      <a:r>
                        <a:rPr kumimoji="1" lang="en-US" altLang="ja-JP" sz="1100">
                          <a:solidFill>
                            <a:schemeClr val="bg1"/>
                          </a:solidFill>
                          <a:latin typeface="Yu Gothic UI" panose="020B0500000000000000" pitchFamily="50" charset="-128"/>
                          <a:ea typeface="Yu Gothic UI" panose="020B0500000000000000" pitchFamily="50" charset="-128"/>
                        </a:rPr>
                        <a:t>12</a:t>
                      </a:r>
                      <a:r>
                        <a:rPr kumimoji="1" lang="ja-JP" altLang="en-US" sz="1100">
                          <a:solidFill>
                            <a:schemeClr val="bg1"/>
                          </a:solidFill>
                          <a:latin typeface="Yu Gothic UI" panose="020B0500000000000000" pitchFamily="50" charset="-128"/>
                          <a:ea typeface="Yu Gothic UI" panose="020B0500000000000000" pitchFamily="50" charset="-128"/>
                        </a:rPr>
                        <a:t>月</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algn="ctr"/>
                      <a:r>
                        <a:rPr kumimoji="1" lang="en-US" altLang="ja-JP" sz="1100">
                          <a:solidFill>
                            <a:schemeClr val="bg1"/>
                          </a:solidFill>
                          <a:latin typeface="Yu Gothic UI" panose="020B0500000000000000" pitchFamily="50" charset="-128"/>
                          <a:ea typeface="Yu Gothic UI" panose="020B0500000000000000" pitchFamily="50" charset="-128"/>
                        </a:rPr>
                        <a:t>1</a:t>
                      </a:r>
                      <a:r>
                        <a:rPr kumimoji="1" lang="ja-JP" altLang="en-US" sz="1100">
                          <a:solidFill>
                            <a:schemeClr val="bg1"/>
                          </a:solidFill>
                          <a:latin typeface="Yu Gothic UI" panose="020B0500000000000000" pitchFamily="50" charset="-128"/>
                          <a:ea typeface="Yu Gothic UI" panose="020B0500000000000000" pitchFamily="50" charset="-128"/>
                        </a:rPr>
                        <a:t>月</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algn="ctr"/>
                      <a:r>
                        <a:rPr kumimoji="1" lang="en-US" altLang="ja-JP" sz="1100">
                          <a:solidFill>
                            <a:schemeClr val="bg1"/>
                          </a:solidFill>
                          <a:latin typeface="Yu Gothic UI" panose="020B0500000000000000" pitchFamily="50" charset="-128"/>
                          <a:ea typeface="Yu Gothic UI" panose="020B0500000000000000" pitchFamily="50" charset="-128"/>
                        </a:rPr>
                        <a:t>2</a:t>
                      </a:r>
                      <a:r>
                        <a:rPr kumimoji="1" lang="ja-JP" altLang="en-US" sz="1100">
                          <a:solidFill>
                            <a:schemeClr val="bg1"/>
                          </a:solidFill>
                          <a:latin typeface="Yu Gothic UI" panose="020B0500000000000000" pitchFamily="50" charset="-128"/>
                          <a:ea typeface="Yu Gothic UI" panose="020B0500000000000000" pitchFamily="50" charset="-128"/>
                        </a:rPr>
                        <a:t>月</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algn="ctr"/>
                      <a:r>
                        <a:rPr kumimoji="1" lang="en-US" altLang="ja-JP" sz="1100">
                          <a:solidFill>
                            <a:schemeClr val="bg1"/>
                          </a:solidFill>
                          <a:latin typeface="Yu Gothic UI" panose="020B0500000000000000" pitchFamily="50" charset="-128"/>
                          <a:ea typeface="Yu Gothic UI" panose="020B0500000000000000" pitchFamily="50" charset="-128"/>
                        </a:rPr>
                        <a:t>3</a:t>
                      </a:r>
                      <a:r>
                        <a:rPr kumimoji="1" lang="ja-JP" altLang="en-US" sz="1100">
                          <a:solidFill>
                            <a:schemeClr val="bg1"/>
                          </a:solidFill>
                          <a:latin typeface="Yu Gothic UI" panose="020B0500000000000000" pitchFamily="50" charset="-128"/>
                          <a:ea typeface="Yu Gothic UI" panose="020B0500000000000000" pitchFamily="50" charset="-128"/>
                        </a:rPr>
                        <a:t>月</a:t>
                      </a: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extLst>
                  <a:ext uri="{0D108BD9-81ED-4DB2-BD59-A6C34878D82A}">
                    <a16:rowId xmlns:a16="http://schemas.microsoft.com/office/drawing/2014/main" val="3755634379"/>
                  </a:ext>
                </a:extLst>
              </a:tr>
              <a:tr h="691774">
                <a:tc vMerge="1">
                  <a:txBody>
                    <a:bodyPr/>
                    <a:lstStyle/>
                    <a:p>
                      <a:endParaRPr kumimoji="1" lang="ja-JP" altLang="en-US" sz="1000"/>
                    </a:p>
                  </a:txBody>
                  <a:tcPr marL="29250" marR="29250" marT="29250" marB="29250">
                    <a:lnL w="3175" cap="flat" cmpd="sng" algn="ctr">
                      <a:noFill/>
                      <a:prstDash val="solid"/>
                      <a:round/>
                      <a:headEnd type="none" w="med" len="med"/>
                      <a:tailEnd type="none" w="med" len="med"/>
                    </a:lnL>
                    <a:lnR w="3175" cap="flat" cmpd="sng" algn="ctr">
                      <a:no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29250" marR="29250" marT="29250" marB="2925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72742980"/>
                  </a:ext>
                </a:extLst>
              </a:tr>
              <a:tr h="229591">
                <a:tc>
                  <a:txBody>
                    <a:bodyPr/>
                    <a:lstStyle/>
                    <a:p>
                      <a:r>
                        <a:rPr kumimoji="1" lang="ja-JP" altLang="en-US" sz="1100">
                          <a:latin typeface="Yu Gothic UI" panose="020B0500000000000000" pitchFamily="50" charset="-128"/>
                          <a:ea typeface="Yu Gothic UI" panose="020B0500000000000000" pitchFamily="50" charset="-128"/>
                        </a:rPr>
                        <a:t>全体スケジュールの策定</a:t>
                      </a: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241907735"/>
                  </a:ext>
                </a:extLst>
              </a:tr>
              <a:tr h="229591">
                <a:tc>
                  <a:txBody>
                    <a:bodyPr/>
                    <a:lstStyle/>
                    <a:p>
                      <a:r>
                        <a:rPr kumimoji="1" lang="ja-JP" altLang="en-US" sz="1100">
                          <a:latin typeface="Yu Gothic UI" panose="020B0500000000000000" pitchFamily="50" charset="-128"/>
                          <a:ea typeface="Yu Gothic UI" panose="020B0500000000000000" pitchFamily="50" charset="-128"/>
                        </a:rPr>
                        <a:t>実施計画書作成</a:t>
                      </a: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7922228"/>
                  </a:ext>
                </a:extLst>
              </a:tr>
              <a:tr h="229591">
                <a:tc>
                  <a:txBody>
                    <a:bodyPr/>
                    <a:lstStyle/>
                    <a:p>
                      <a:r>
                        <a:rPr kumimoji="1" lang="ja-JP" altLang="en-US" sz="1100">
                          <a:latin typeface="Yu Gothic UI" panose="020B0500000000000000" pitchFamily="50" charset="-128"/>
                          <a:ea typeface="Yu Gothic UI" panose="020B0500000000000000" pitchFamily="50" charset="-128"/>
                        </a:rPr>
                        <a:t>事前準備</a:t>
                      </a: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79815850"/>
                  </a:ext>
                </a:extLst>
              </a:tr>
              <a:tr h="229591">
                <a:tc>
                  <a:txBody>
                    <a:bodyPr/>
                    <a:lstStyle/>
                    <a:p>
                      <a:r>
                        <a:rPr kumimoji="1" lang="ja-JP" altLang="en-US" sz="1100">
                          <a:latin typeface="Yu Gothic UI" panose="020B0500000000000000" pitchFamily="50" charset="-128"/>
                          <a:ea typeface="Yu Gothic UI" panose="020B0500000000000000" pitchFamily="50" charset="-128"/>
                        </a:rPr>
                        <a:t>実証</a:t>
                      </a: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12153957"/>
                  </a:ext>
                </a:extLst>
              </a:tr>
              <a:tr h="229591">
                <a:tc>
                  <a:txBody>
                    <a:bodyPr/>
                    <a:lstStyle/>
                    <a:p>
                      <a:r>
                        <a:rPr kumimoji="1" lang="ja-JP" altLang="en-US" sz="1100">
                          <a:latin typeface="Yu Gothic UI" panose="020B0500000000000000" pitchFamily="50" charset="-128"/>
                          <a:ea typeface="Yu Gothic UI" panose="020B0500000000000000" pitchFamily="50" charset="-128"/>
                        </a:rPr>
                        <a:t>とりまとめ</a:t>
                      </a: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68713931"/>
                  </a:ext>
                </a:extLst>
              </a:tr>
              <a:tr h="229591">
                <a:tc>
                  <a:txBody>
                    <a:bodyPr/>
                    <a:lstStyle/>
                    <a:p>
                      <a:r>
                        <a:rPr kumimoji="1" lang="ja-JP" altLang="en-US" sz="1100">
                          <a:latin typeface="Yu Gothic UI" panose="020B0500000000000000" pitchFamily="50" charset="-128"/>
                          <a:ea typeface="Yu Gothic UI" panose="020B0500000000000000" pitchFamily="50" charset="-128"/>
                        </a:rPr>
                        <a:t>成果物作成・発表</a:t>
                      </a: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29250" marR="29250" marT="29250" marB="2925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625329019"/>
                  </a:ext>
                </a:extLst>
              </a:tr>
            </a:tbl>
          </a:graphicData>
        </a:graphic>
      </p:graphicFrame>
      <p:sp>
        <p:nvSpPr>
          <p:cNvPr id="46" name="正方形/長方形 45">
            <a:extLst>
              <a:ext uri="{FF2B5EF4-FFF2-40B4-BE49-F238E27FC236}">
                <a16:creationId xmlns:a16="http://schemas.microsoft.com/office/drawing/2014/main" id="{03ED2297-567F-3F08-D0BA-79A1ADDBBE11}"/>
              </a:ext>
            </a:extLst>
          </p:cNvPr>
          <p:cNvSpPr/>
          <p:nvPr/>
        </p:nvSpPr>
        <p:spPr bwMode="gray">
          <a:xfrm>
            <a:off x="5360219" y="5222233"/>
            <a:ext cx="1237431" cy="216579"/>
          </a:xfrm>
          <a:prstGeom prst="rect">
            <a:avLst/>
          </a:prstGeom>
          <a:solidFill>
            <a:schemeClr val="accent6">
              <a:lumMod val="20000"/>
              <a:lumOff val="80000"/>
            </a:schemeClr>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900" b="0" i="0" u="none" strike="noStrike" kern="1200" cap="none" spc="0" normalizeH="0" baseline="0" noProof="0">
                <a:ln>
                  <a:noFill/>
                </a:ln>
                <a:solidFill>
                  <a:prstClr val="black"/>
                </a:solidFill>
                <a:effectLst/>
                <a:uLnTx/>
                <a:uFillTx/>
                <a:latin typeface="+mn-lt"/>
                <a:ea typeface="+mn-ea"/>
                <a:cs typeface="+mn-cs"/>
              </a:rPr>
              <a:t>予備のスケジュール</a:t>
            </a:r>
          </a:p>
        </p:txBody>
      </p:sp>
      <p:sp>
        <p:nvSpPr>
          <p:cNvPr id="47" name="正方形/長方形 46">
            <a:extLst>
              <a:ext uri="{FF2B5EF4-FFF2-40B4-BE49-F238E27FC236}">
                <a16:creationId xmlns:a16="http://schemas.microsoft.com/office/drawing/2014/main" id="{5A6F2525-CE5F-521C-FB36-2A163B1A3BEA}"/>
              </a:ext>
            </a:extLst>
          </p:cNvPr>
          <p:cNvSpPr/>
          <p:nvPr/>
        </p:nvSpPr>
        <p:spPr bwMode="gray">
          <a:xfrm>
            <a:off x="4051351" y="5218088"/>
            <a:ext cx="1237431" cy="216579"/>
          </a:xfrm>
          <a:prstGeom prst="rect">
            <a:avLst/>
          </a:prstGeom>
          <a:solidFill>
            <a:schemeClr val="accent6">
              <a:lumMod val="40000"/>
              <a:lumOff val="60000"/>
            </a:schemeClr>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900" b="0" i="0" u="none" strike="noStrike" kern="1200" cap="none" spc="0" normalizeH="0" baseline="0" noProof="0">
                <a:ln>
                  <a:noFill/>
                </a:ln>
                <a:solidFill>
                  <a:prstClr val="black"/>
                </a:solidFill>
                <a:effectLst/>
                <a:uLnTx/>
                <a:uFillTx/>
                <a:latin typeface="+mn-lt"/>
                <a:ea typeface="+mn-ea"/>
                <a:cs typeface="+mn-cs"/>
              </a:rPr>
              <a:t>基本スケジュール</a:t>
            </a:r>
          </a:p>
        </p:txBody>
      </p:sp>
      <p:sp>
        <p:nvSpPr>
          <p:cNvPr id="48" name="テキスト ボックス 47">
            <a:extLst>
              <a:ext uri="{FF2B5EF4-FFF2-40B4-BE49-F238E27FC236}">
                <a16:creationId xmlns:a16="http://schemas.microsoft.com/office/drawing/2014/main" id="{47FAE5BF-9A09-C2F9-F7B2-D6CD947308E9}"/>
              </a:ext>
            </a:extLst>
          </p:cNvPr>
          <p:cNvSpPr txBox="1"/>
          <p:nvPr/>
        </p:nvSpPr>
        <p:spPr>
          <a:xfrm>
            <a:off x="3591085" y="5222233"/>
            <a:ext cx="683502" cy="246221"/>
          </a:xfrm>
          <a:prstGeom prst="rect">
            <a:avLst/>
          </a:prstGeom>
          <a:noFill/>
        </p:spPr>
        <p:txBody>
          <a:bodyPr wrap="square" rtlCol="0">
            <a:spAutoFit/>
          </a:bodyPr>
          <a:lstStyle/>
          <a:p>
            <a:r>
              <a:rPr kumimoji="1" lang="ja-JP" altLang="en-US" sz="1000" b="1"/>
              <a:t>凡例：</a:t>
            </a:r>
          </a:p>
        </p:txBody>
      </p:sp>
      <p:sp>
        <p:nvSpPr>
          <p:cNvPr id="51" name="テキスト ボックス 50">
            <a:extLst>
              <a:ext uri="{FF2B5EF4-FFF2-40B4-BE49-F238E27FC236}">
                <a16:creationId xmlns:a16="http://schemas.microsoft.com/office/drawing/2014/main" id="{C819C4AE-3686-1898-6168-A7E379F0B6D5}"/>
              </a:ext>
            </a:extLst>
          </p:cNvPr>
          <p:cNvSpPr txBox="1"/>
          <p:nvPr/>
        </p:nvSpPr>
        <p:spPr bwMode="gray">
          <a:xfrm>
            <a:off x="3409678" y="6115465"/>
            <a:ext cx="914400" cy="250518"/>
          </a:xfrm>
          <a:prstGeom prst="rect">
            <a:avLst/>
          </a:prstGeom>
          <a:noFill/>
        </p:spPr>
        <p:txBody>
          <a:bodyPr wrap="square" lIns="0" tIns="0" rIns="0" bIns="0" rtlCol="0" anchor="b">
            <a:spAutoFit/>
          </a:bodyPr>
          <a:lstStyle>
            <a:defPPr>
              <a:defRPr lang="en-US"/>
            </a:defPPr>
            <a:lvl1pPr marL="0" marR="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kumimoji="1" sz="900" b="0" i="0" u="none" strike="noStrike" cap="none" spc="0" normalizeH="0" baseline="0">
                <a:ln>
                  <a:noFill/>
                </a:ln>
                <a:solidFill>
                  <a:prstClr val="black"/>
                </a:solidFill>
                <a:effectLst/>
                <a:uLnTx/>
                <a:uFillTx/>
                <a:latin typeface="+mn-lt"/>
                <a:cs typeface="+mn-cs"/>
              </a:defRPr>
            </a:lvl1pPr>
          </a:lstStyle>
          <a:p>
            <a:pPr>
              <a:lnSpc>
                <a:spcPct val="90000"/>
              </a:lnSpc>
            </a:pPr>
            <a:r>
              <a:rPr lang="ja-JP" altLang="en-US"/>
              <a:t>実証場所</a:t>
            </a:r>
            <a:br>
              <a:rPr lang="en-US" altLang="ja-JP"/>
            </a:br>
            <a:r>
              <a:rPr lang="ja-JP" altLang="en-US"/>
              <a:t>の確定</a:t>
            </a:r>
          </a:p>
        </p:txBody>
      </p:sp>
      <p:sp>
        <p:nvSpPr>
          <p:cNvPr id="52" name="テキスト ボックス 51">
            <a:extLst>
              <a:ext uri="{FF2B5EF4-FFF2-40B4-BE49-F238E27FC236}">
                <a16:creationId xmlns:a16="http://schemas.microsoft.com/office/drawing/2014/main" id="{CCDF5938-41AE-10A1-7B2A-3280AF368DAA}"/>
              </a:ext>
            </a:extLst>
          </p:cNvPr>
          <p:cNvSpPr txBox="1"/>
          <p:nvPr/>
        </p:nvSpPr>
        <p:spPr bwMode="gray">
          <a:xfrm>
            <a:off x="6085624" y="6116684"/>
            <a:ext cx="656223" cy="249299"/>
          </a:xfrm>
          <a:prstGeom prst="rect">
            <a:avLst/>
          </a:prstGeom>
          <a:noFill/>
        </p:spPr>
        <p:txBody>
          <a:bodyPr wrap="square" lIns="0" tIns="0" rIns="0" bIns="0" rtlCol="0" anchor="b">
            <a:spAutoFit/>
          </a:bodyPr>
          <a:lstStyle/>
          <a:p>
            <a:pPr marL="0" marR="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pPr>
            <a:r>
              <a:rPr kumimoji="1" lang="ja-JP" altLang="en-US" sz="900" b="0" i="0" u="none" strike="noStrike" kern="1200" cap="none" spc="0" normalizeH="0" baseline="0" noProof="0">
                <a:ln>
                  <a:noFill/>
                </a:ln>
                <a:solidFill>
                  <a:prstClr val="black"/>
                </a:solidFill>
                <a:effectLst/>
                <a:uLnTx/>
                <a:uFillTx/>
                <a:latin typeface="+mn-lt"/>
                <a:ea typeface="+mn-ea"/>
                <a:cs typeface="+mn-cs"/>
              </a:rPr>
              <a:t>事業</a:t>
            </a:r>
            <a:endParaRPr kumimoji="1" lang="en-US" altLang="ja-JP" sz="900" b="0" i="0" u="none" strike="noStrike" kern="1200" cap="none" spc="0" normalizeH="0" baseline="0" noProof="0">
              <a:ln>
                <a:noFill/>
              </a:ln>
              <a:solidFill>
                <a:prstClr val="black"/>
              </a:solidFill>
              <a:effectLst/>
              <a:uLnTx/>
              <a:uFillTx/>
              <a:latin typeface="+mn-lt"/>
              <a:ea typeface="+mn-ea"/>
              <a:cs typeface="+mn-cs"/>
            </a:endParaRPr>
          </a:p>
          <a:p>
            <a:pPr marL="0" marR="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pPr>
            <a:r>
              <a:rPr kumimoji="1" lang="ja-JP" altLang="en-US" sz="900">
                <a:solidFill>
                  <a:prstClr val="black"/>
                </a:solidFill>
                <a:latin typeface="+mn-lt"/>
                <a:cs typeface="+mn-cs"/>
              </a:rPr>
              <a:t>終了</a:t>
            </a:r>
            <a:endParaRPr kumimoji="1" lang="ja-JP" altLang="en-US" sz="900" b="0" i="0" u="none" strike="noStrike" kern="1200" cap="none" spc="0" normalizeH="0" baseline="0" noProof="0">
              <a:ln>
                <a:noFill/>
              </a:ln>
              <a:solidFill>
                <a:prstClr val="black"/>
              </a:solidFill>
              <a:effectLst/>
              <a:uLnTx/>
              <a:uFillTx/>
              <a:latin typeface="+mn-lt"/>
              <a:ea typeface="+mn-ea"/>
              <a:cs typeface="+mn-cs"/>
            </a:endParaRPr>
          </a:p>
        </p:txBody>
      </p:sp>
      <p:sp>
        <p:nvSpPr>
          <p:cNvPr id="53" name="二等辺三角形 52">
            <a:extLst>
              <a:ext uri="{FF2B5EF4-FFF2-40B4-BE49-F238E27FC236}">
                <a16:creationId xmlns:a16="http://schemas.microsoft.com/office/drawing/2014/main" id="{31D10803-4846-049D-4658-DC7ADEF63F63}"/>
              </a:ext>
            </a:extLst>
          </p:cNvPr>
          <p:cNvSpPr/>
          <p:nvPr/>
        </p:nvSpPr>
        <p:spPr bwMode="gray">
          <a:xfrm rot="10800000">
            <a:off x="6321968" y="6374633"/>
            <a:ext cx="161364" cy="62753"/>
          </a:xfrm>
          <a:prstGeom prst="triangle">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4" name="二等辺三角形 53">
            <a:extLst>
              <a:ext uri="{FF2B5EF4-FFF2-40B4-BE49-F238E27FC236}">
                <a16:creationId xmlns:a16="http://schemas.microsoft.com/office/drawing/2014/main" id="{F1A4FB4D-4E6D-6E10-CC72-9A87C9154DC5}"/>
              </a:ext>
            </a:extLst>
          </p:cNvPr>
          <p:cNvSpPr/>
          <p:nvPr/>
        </p:nvSpPr>
        <p:spPr bwMode="gray">
          <a:xfrm rot="10800000">
            <a:off x="2973396" y="6374633"/>
            <a:ext cx="161364" cy="62753"/>
          </a:xfrm>
          <a:prstGeom prst="triangle">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5" name="テキスト ボックス 54">
            <a:extLst>
              <a:ext uri="{FF2B5EF4-FFF2-40B4-BE49-F238E27FC236}">
                <a16:creationId xmlns:a16="http://schemas.microsoft.com/office/drawing/2014/main" id="{2EE4AC7A-B756-6EE3-8FDE-BA6C16897745}"/>
              </a:ext>
            </a:extLst>
          </p:cNvPr>
          <p:cNvSpPr txBox="1"/>
          <p:nvPr/>
        </p:nvSpPr>
        <p:spPr bwMode="gray">
          <a:xfrm>
            <a:off x="2555055" y="6116684"/>
            <a:ext cx="998044" cy="249299"/>
          </a:xfrm>
          <a:prstGeom prst="rect">
            <a:avLst/>
          </a:prstGeom>
          <a:noFill/>
        </p:spPr>
        <p:txBody>
          <a:bodyPr wrap="square" lIns="0" tIns="0" rIns="0" bIns="0" rtlCol="0" anchor="b">
            <a:spAutoFit/>
          </a:bodyPr>
          <a:lstStyle/>
          <a:p>
            <a:pPr marL="0" marR="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pPr>
            <a:r>
              <a:rPr kumimoji="1" lang="ja-JP" altLang="en-US" sz="900" b="0" i="0" u="none" strike="noStrike" kern="1200" cap="none" spc="0" normalizeH="0" baseline="0" noProof="0">
                <a:ln>
                  <a:noFill/>
                </a:ln>
                <a:solidFill>
                  <a:prstClr val="black"/>
                </a:solidFill>
                <a:effectLst/>
                <a:uLnTx/>
                <a:uFillTx/>
                <a:latin typeface="+mn-lt"/>
                <a:ea typeface="+mn-ea"/>
                <a:cs typeface="+mn-cs"/>
              </a:rPr>
              <a:t>ステークホルダー巻き込み</a:t>
            </a:r>
          </a:p>
        </p:txBody>
      </p:sp>
      <p:sp>
        <p:nvSpPr>
          <p:cNvPr id="56" name="二等辺三角形 55">
            <a:extLst>
              <a:ext uri="{FF2B5EF4-FFF2-40B4-BE49-F238E27FC236}">
                <a16:creationId xmlns:a16="http://schemas.microsoft.com/office/drawing/2014/main" id="{9A3A8886-E590-CF09-BC8D-3DF969E26B4B}"/>
              </a:ext>
            </a:extLst>
          </p:cNvPr>
          <p:cNvSpPr/>
          <p:nvPr/>
        </p:nvSpPr>
        <p:spPr bwMode="gray">
          <a:xfrm rot="10800000">
            <a:off x="3805081" y="6368593"/>
            <a:ext cx="161364" cy="62753"/>
          </a:xfrm>
          <a:prstGeom prst="triangle">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nvGrpSpPr>
          <p:cNvPr id="14" name="グループ化 13">
            <a:extLst>
              <a:ext uri="{FF2B5EF4-FFF2-40B4-BE49-F238E27FC236}">
                <a16:creationId xmlns:a16="http://schemas.microsoft.com/office/drawing/2014/main" id="{94E97C3F-8DD5-0110-78AC-8095D02F6C8E}"/>
              </a:ext>
            </a:extLst>
          </p:cNvPr>
          <p:cNvGrpSpPr/>
          <p:nvPr/>
        </p:nvGrpSpPr>
        <p:grpSpPr>
          <a:xfrm>
            <a:off x="3524410" y="1322608"/>
            <a:ext cx="3073240" cy="1045342"/>
            <a:chOff x="3524410" y="1322608"/>
            <a:chExt cx="3073240" cy="1045342"/>
          </a:xfrm>
        </p:grpSpPr>
        <p:sp>
          <p:nvSpPr>
            <p:cNvPr id="19" name="正方形/長方形 18">
              <a:extLst>
                <a:ext uri="{FF2B5EF4-FFF2-40B4-BE49-F238E27FC236}">
                  <a16:creationId xmlns:a16="http://schemas.microsoft.com/office/drawing/2014/main" id="{D6089243-C988-3A4D-0D8F-A860063CFCD7}"/>
                </a:ext>
              </a:extLst>
            </p:cNvPr>
            <p:cNvSpPr/>
            <p:nvPr/>
          </p:nvSpPr>
          <p:spPr bwMode="gray">
            <a:xfrm>
              <a:off x="3524410" y="1322609"/>
              <a:ext cx="133350" cy="1045340"/>
            </a:xfrm>
            <a:prstGeom prst="rect">
              <a:avLst/>
            </a:prstGeom>
            <a:solidFill>
              <a:schemeClr val="tx1">
                <a:lumMod val="50000"/>
                <a:lumOff val="50000"/>
              </a:schemeClr>
            </a:solidFill>
            <a:ln w="9525" cap="flat" cmpd="sng" algn="ctr">
              <a:solidFill>
                <a:srgbClr val="7F7F7F"/>
              </a:solidFill>
              <a:prstDash val="solid"/>
              <a:round/>
              <a:headEnd type="none" w="med" len="med"/>
              <a:tailEnd type="none" w="med" len="med"/>
            </a:ln>
          </p:spPr>
          <p:txBody>
            <a:bodyPr rot="0" spcFirstLastPara="0" vertOverflow="overflow" horzOverflow="overflow" vert="eaVert"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solidFill>
                    <a:schemeClr val="bg1"/>
                  </a:solidFill>
                  <a:effectLst/>
                  <a:uLnTx/>
                  <a:uFillTx/>
                  <a:latin typeface="Yu Gothic UI" panose="020B0500000000000000" pitchFamily="50" charset="-128"/>
                  <a:ea typeface="Yu Gothic UI" panose="020B0500000000000000" pitchFamily="50" charset="-128"/>
                </a:rPr>
                <a:t>タスク名</a:t>
              </a:r>
            </a:p>
          </p:txBody>
        </p:sp>
        <p:sp>
          <p:nvSpPr>
            <p:cNvPr id="41" name="正方形/長方形 40">
              <a:extLst>
                <a:ext uri="{FF2B5EF4-FFF2-40B4-BE49-F238E27FC236}">
                  <a16:creationId xmlns:a16="http://schemas.microsoft.com/office/drawing/2014/main" id="{36B7DA08-7DC3-A0C2-B1B0-34EFD605B568}"/>
                </a:ext>
              </a:extLst>
            </p:cNvPr>
            <p:cNvSpPr/>
            <p:nvPr/>
          </p:nvSpPr>
          <p:spPr bwMode="gray">
            <a:xfrm>
              <a:off x="3692526" y="1322608"/>
              <a:ext cx="873124" cy="483696"/>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＜優先順位＞</a:t>
              </a:r>
            </a:p>
          </p:txBody>
        </p:sp>
        <p:sp>
          <p:nvSpPr>
            <p:cNvPr id="62" name="正方形/長方形 61">
              <a:extLst>
                <a:ext uri="{FF2B5EF4-FFF2-40B4-BE49-F238E27FC236}">
                  <a16:creationId xmlns:a16="http://schemas.microsoft.com/office/drawing/2014/main" id="{44CDE826-C1A6-1D7B-C267-2155007FA9B6}"/>
                </a:ext>
              </a:extLst>
            </p:cNvPr>
            <p:cNvSpPr/>
            <p:nvPr/>
          </p:nvSpPr>
          <p:spPr bwMode="gray">
            <a:xfrm>
              <a:off x="4606925" y="1322608"/>
              <a:ext cx="1990725" cy="483696"/>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＜タスク内容＞</a:t>
              </a:r>
            </a:p>
          </p:txBody>
        </p:sp>
        <p:sp>
          <p:nvSpPr>
            <p:cNvPr id="63" name="正方形/長方形 62">
              <a:extLst>
                <a:ext uri="{FF2B5EF4-FFF2-40B4-BE49-F238E27FC236}">
                  <a16:creationId xmlns:a16="http://schemas.microsoft.com/office/drawing/2014/main" id="{1267553F-6E6E-C3BE-AEDE-30E14BCFB6E8}"/>
                </a:ext>
              </a:extLst>
            </p:cNvPr>
            <p:cNvSpPr/>
            <p:nvPr/>
          </p:nvSpPr>
          <p:spPr bwMode="gray">
            <a:xfrm>
              <a:off x="3692525" y="1842385"/>
              <a:ext cx="2905125" cy="317746"/>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＜実施方法＞</a:t>
              </a:r>
            </a:p>
          </p:txBody>
        </p:sp>
        <p:sp>
          <p:nvSpPr>
            <p:cNvPr id="64" name="正方形/長方形 63">
              <a:extLst>
                <a:ext uri="{FF2B5EF4-FFF2-40B4-BE49-F238E27FC236}">
                  <a16:creationId xmlns:a16="http://schemas.microsoft.com/office/drawing/2014/main" id="{5F5A64D2-E8B1-4EC1-4CFA-26D2CF2E43DD}"/>
                </a:ext>
              </a:extLst>
            </p:cNvPr>
            <p:cNvSpPr/>
            <p:nvPr/>
          </p:nvSpPr>
          <p:spPr bwMode="gray">
            <a:xfrm>
              <a:off x="3692525" y="2194626"/>
              <a:ext cx="2905125" cy="173324"/>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＜波及効果＞</a:t>
              </a:r>
            </a:p>
          </p:txBody>
        </p:sp>
      </p:grpSp>
      <p:grpSp>
        <p:nvGrpSpPr>
          <p:cNvPr id="65" name="グループ化 64">
            <a:extLst>
              <a:ext uri="{FF2B5EF4-FFF2-40B4-BE49-F238E27FC236}">
                <a16:creationId xmlns:a16="http://schemas.microsoft.com/office/drawing/2014/main" id="{6BC4F056-F732-DD90-BAB8-05B53D8A33F4}"/>
              </a:ext>
            </a:extLst>
          </p:cNvPr>
          <p:cNvGrpSpPr/>
          <p:nvPr/>
        </p:nvGrpSpPr>
        <p:grpSpPr>
          <a:xfrm>
            <a:off x="3524410" y="3526652"/>
            <a:ext cx="3073240" cy="1045342"/>
            <a:chOff x="3524410" y="1322608"/>
            <a:chExt cx="3073240" cy="1045342"/>
          </a:xfrm>
        </p:grpSpPr>
        <p:sp>
          <p:nvSpPr>
            <p:cNvPr id="66" name="正方形/長方形 65">
              <a:extLst>
                <a:ext uri="{FF2B5EF4-FFF2-40B4-BE49-F238E27FC236}">
                  <a16:creationId xmlns:a16="http://schemas.microsoft.com/office/drawing/2014/main" id="{F0FEDE21-1FA5-8133-DD5D-7771D18362A3}"/>
                </a:ext>
              </a:extLst>
            </p:cNvPr>
            <p:cNvSpPr/>
            <p:nvPr/>
          </p:nvSpPr>
          <p:spPr bwMode="gray">
            <a:xfrm>
              <a:off x="3524410" y="1322609"/>
              <a:ext cx="133350" cy="1045340"/>
            </a:xfrm>
            <a:prstGeom prst="rect">
              <a:avLst/>
            </a:prstGeom>
            <a:solidFill>
              <a:schemeClr val="tx1">
                <a:lumMod val="50000"/>
                <a:lumOff val="50000"/>
              </a:schemeClr>
            </a:solidFill>
            <a:ln w="9525" cap="flat" cmpd="sng" algn="ctr">
              <a:solidFill>
                <a:srgbClr val="7F7F7F"/>
              </a:solidFill>
              <a:prstDash val="solid"/>
              <a:round/>
              <a:headEnd type="none" w="med" len="med"/>
              <a:tailEnd type="none" w="med" len="med"/>
            </a:ln>
          </p:spPr>
          <p:txBody>
            <a:bodyPr rot="0" spcFirstLastPara="0" vertOverflow="overflow" horzOverflow="overflow" vert="eaVert"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solidFill>
                    <a:schemeClr val="bg1"/>
                  </a:solidFill>
                  <a:effectLst/>
                  <a:uLnTx/>
                  <a:uFillTx/>
                  <a:latin typeface="Yu Gothic UI" panose="020B0500000000000000" pitchFamily="50" charset="-128"/>
                  <a:ea typeface="Yu Gothic UI" panose="020B0500000000000000" pitchFamily="50" charset="-128"/>
                </a:rPr>
                <a:t>タスク名</a:t>
              </a:r>
            </a:p>
          </p:txBody>
        </p:sp>
        <p:sp>
          <p:nvSpPr>
            <p:cNvPr id="67" name="正方形/長方形 66">
              <a:extLst>
                <a:ext uri="{FF2B5EF4-FFF2-40B4-BE49-F238E27FC236}">
                  <a16:creationId xmlns:a16="http://schemas.microsoft.com/office/drawing/2014/main" id="{E9FB47FA-B330-7E91-1C49-B30EFC53A8A0}"/>
                </a:ext>
              </a:extLst>
            </p:cNvPr>
            <p:cNvSpPr/>
            <p:nvPr/>
          </p:nvSpPr>
          <p:spPr bwMode="gray">
            <a:xfrm>
              <a:off x="3692526" y="1322608"/>
              <a:ext cx="873124" cy="483696"/>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＜優先順位＞</a:t>
              </a:r>
            </a:p>
          </p:txBody>
        </p:sp>
        <p:sp>
          <p:nvSpPr>
            <p:cNvPr id="68" name="正方形/長方形 67">
              <a:extLst>
                <a:ext uri="{FF2B5EF4-FFF2-40B4-BE49-F238E27FC236}">
                  <a16:creationId xmlns:a16="http://schemas.microsoft.com/office/drawing/2014/main" id="{7FB39C01-9263-584F-646F-7D49701424AF}"/>
                </a:ext>
              </a:extLst>
            </p:cNvPr>
            <p:cNvSpPr/>
            <p:nvPr/>
          </p:nvSpPr>
          <p:spPr bwMode="gray">
            <a:xfrm>
              <a:off x="4606925" y="1322608"/>
              <a:ext cx="1990725" cy="483696"/>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＜タスク内容＞</a:t>
              </a:r>
            </a:p>
          </p:txBody>
        </p:sp>
        <p:sp>
          <p:nvSpPr>
            <p:cNvPr id="69" name="正方形/長方形 68">
              <a:extLst>
                <a:ext uri="{FF2B5EF4-FFF2-40B4-BE49-F238E27FC236}">
                  <a16:creationId xmlns:a16="http://schemas.microsoft.com/office/drawing/2014/main" id="{A24807F4-D670-D308-FD65-EA1CD9359240}"/>
                </a:ext>
              </a:extLst>
            </p:cNvPr>
            <p:cNvSpPr/>
            <p:nvPr/>
          </p:nvSpPr>
          <p:spPr bwMode="gray">
            <a:xfrm>
              <a:off x="3692525" y="1842385"/>
              <a:ext cx="2905125" cy="317746"/>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＜実施方法＞</a:t>
              </a:r>
            </a:p>
          </p:txBody>
        </p:sp>
        <p:sp>
          <p:nvSpPr>
            <p:cNvPr id="70" name="正方形/長方形 69">
              <a:extLst>
                <a:ext uri="{FF2B5EF4-FFF2-40B4-BE49-F238E27FC236}">
                  <a16:creationId xmlns:a16="http://schemas.microsoft.com/office/drawing/2014/main" id="{B438C2ED-48EE-4A18-804F-5FB4728E306A}"/>
                </a:ext>
              </a:extLst>
            </p:cNvPr>
            <p:cNvSpPr/>
            <p:nvPr/>
          </p:nvSpPr>
          <p:spPr bwMode="gray">
            <a:xfrm>
              <a:off x="3692525" y="2194626"/>
              <a:ext cx="2905125" cy="173324"/>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＜波及効果＞</a:t>
              </a:r>
            </a:p>
          </p:txBody>
        </p:sp>
      </p:grpSp>
      <p:grpSp>
        <p:nvGrpSpPr>
          <p:cNvPr id="71" name="グループ化 70">
            <a:extLst>
              <a:ext uri="{FF2B5EF4-FFF2-40B4-BE49-F238E27FC236}">
                <a16:creationId xmlns:a16="http://schemas.microsoft.com/office/drawing/2014/main" id="{7C30C840-B398-1789-67E5-3E5891352BCB}"/>
              </a:ext>
            </a:extLst>
          </p:cNvPr>
          <p:cNvGrpSpPr/>
          <p:nvPr/>
        </p:nvGrpSpPr>
        <p:grpSpPr>
          <a:xfrm>
            <a:off x="3524410" y="2424630"/>
            <a:ext cx="3073240" cy="1045342"/>
            <a:chOff x="3524410" y="1322608"/>
            <a:chExt cx="3073240" cy="1045342"/>
          </a:xfrm>
        </p:grpSpPr>
        <p:sp>
          <p:nvSpPr>
            <p:cNvPr id="72" name="正方形/長方形 71">
              <a:extLst>
                <a:ext uri="{FF2B5EF4-FFF2-40B4-BE49-F238E27FC236}">
                  <a16:creationId xmlns:a16="http://schemas.microsoft.com/office/drawing/2014/main" id="{F0BD2BEF-2524-8882-3CAD-2B44E3DD8FD0}"/>
                </a:ext>
              </a:extLst>
            </p:cNvPr>
            <p:cNvSpPr/>
            <p:nvPr/>
          </p:nvSpPr>
          <p:spPr bwMode="gray">
            <a:xfrm>
              <a:off x="3524410" y="1322609"/>
              <a:ext cx="133350" cy="1045340"/>
            </a:xfrm>
            <a:prstGeom prst="rect">
              <a:avLst/>
            </a:prstGeom>
            <a:solidFill>
              <a:schemeClr val="tx1">
                <a:lumMod val="50000"/>
                <a:lumOff val="50000"/>
              </a:schemeClr>
            </a:solidFill>
            <a:ln w="9525" cap="flat" cmpd="sng" algn="ctr">
              <a:solidFill>
                <a:srgbClr val="7F7F7F"/>
              </a:solidFill>
              <a:prstDash val="solid"/>
              <a:round/>
              <a:headEnd type="none" w="med" len="med"/>
              <a:tailEnd type="none" w="med" len="med"/>
            </a:ln>
          </p:spPr>
          <p:txBody>
            <a:bodyPr rot="0" spcFirstLastPara="0" vertOverflow="overflow" horzOverflow="overflow" vert="eaVert"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solidFill>
                    <a:schemeClr val="bg1"/>
                  </a:solidFill>
                  <a:effectLst/>
                  <a:uLnTx/>
                  <a:uFillTx/>
                  <a:latin typeface="Yu Gothic UI" panose="020B0500000000000000" pitchFamily="50" charset="-128"/>
                  <a:ea typeface="Yu Gothic UI" panose="020B0500000000000000" pitchFamily="50" charset="-128"/>
                </a:rPr>
                <a:t>タスク名</a:t>
              </a:r>
            </a:p>
          </p:txBody>
        </p:sp>
        <p:sp>
          <p:nvSpPr>
            <p:cNvPr id="73" name="正方形/長方形 72">
              <a:extLst>
                <a:ext uri="{FF2B5EF4-FFF2-40B4-BE49-F238E27FC236}">
                  <a16:creationId xmlns:a16="http://schemas.microsoft.com/office/drawing/2014/main" id="{57B90AF5-25B8-8A4A-3B5D-3FB41A7E7B98}"/>
                </a:ext>
              </a:extLst>
            </p:cNvPr>
            <p:cNvSpPr/>
            <p:nvPr/>
          </p:nvSpPr>
          <p:spPr bwMode="gray">
            <a:xfrm>
              <a:off x="3692526" y="1322608"/>
              <a:ext cx="873124" cy="483696"/>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＜優先順位＞</a:t>
              </a:r>
            </a:p>
          </p:txBody>
        </p:sp>
        <p:sp>
          <p:nvSpPr>
            <p:cNvPr id="74" name="正方形/長方形 73">
              <a:extLst>
                <a:ext uri="{FF2B5EF4-FFF2-40B4-BE49-F238E27FC236}">
                  <a16:creationId xmlns:a16="http://schemas.microsoft.com/office/drawing/2014/main" id="{F8701D5B-2B63-5775-6248-F253A57D9BA7}"/>
                </a:ext>
              </a:extLst>
            </p:cNvPr>
            <p:cNvSpPr/>
            <p:nvPr/>
          </p:nvSpPr>
          <p:spPr bwMode="gray">
            <a:xfrm>
              <a:off x="4606925" y="1322608"/>
              <a:ext cx="1990725" cy="483696"/>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＜タスク内容＞</a:t>
              </a:r>
            </a:p>
          </p:txBody>
        </p:sp>
        <p:sp>
          <p:nvSpPr>
            <p:cNvPr id="75" name="正方形/長方形 74">
              <a:extLst>
                <a:ext uri="{FF2B5EF4-FFF2-40B4-BE49-F238E27FC236}">
                  <a16:creationId xmlns:a16="http://schemas.microsoft.com/office/drawing/2014/main" id="{C772D951-DD1C-EC72-5048-BE8DA779B397}"/>
                </a:ext>
              </a:extLst>
            </p:cNvPr>
            <p:cNvSpPr/>
            <p:nvPr/>
          </p:nvSpPr>
          <p:spPr bwMode="gray">
            <a:xfrm>
              <a:off x="3692525" y="1842385"/>
              <a:ext cx="2905125" cy="317746"/>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＜実施方法＞</a:t>
              </a:r>
            </a:p>
          </p:txBody>
        </p:sp>
        <p:sp>
          <p:nvSpPr>
            <p:cNvPr id="76" name="正方形/長方形 75">
              <a:extLst>
                <a:ext uri="{FF2B5EF4-FFF2-40B4-BE49-F238E27FC236}">
                  <a16:creationId xmlns:a16="http://schemas.microsoft.com/office/drawing/2014/main" id="{C2F8BB3D-493A-8CC5-4DB9-ACBE230F28E4}"/>
                </a:ext>
              </a:extLst>
            </p:cNvPr>
            <p:cNvSpPr/>
            <p:nvPr/>
          </p:nvSpPr>
          <p:spPr bwMode="gray">
            <a:xfrm>
              <a:off x="3692525" y="2194626"/>
              <a:ext cx="2905125" cy="173324"/>
            </a:xfrm>
            <a:prstGeom prst="rect">
              <a:avLst/>
            </a:prstGeom>
            <a:solidFill>
              <a:schemeClr val="bg1"/>
            </a:solidFill>
            <a:ln w="9525" cap="flat" cmpd="sng" algn="ctr">
              <a:solidFill>
                <a:schemeClr val="tx1">
                  <a:lumMod val="50000"/>
                  <a:lumOff val="50000"/>
                </a:schemeClr>
              </a:solidFill>
              <a:prstDash val="solid"/>
              <a:round/>
              <a:headEnd type="none" w="med" len="med"/>
              <a:tailEnd type="none" w="med" len="me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90000"/>
                </a:lnSpc>
                <a:spcBef>
                  <a:spcPts val="0"/>
                </a:spcBef>
                <a:spcAft>
                  <a:spcPts val="0"/>
                </a:spcAft>
                <a:buClrTx/>
                <a:buSzPct val="100000"/>
                <a:buFont typeface="Wingdings" panose="05000000000000000000" pitchFamily="2" charset="2"/>
                <a:buNone/>
                <a:tabLst/>
                <a:defRPr/>
              </a:pPr>
              <a:r>
                <a:rPr kumimoji="0" lang="ja-JP" altLang="en-US" sz="1100" i="0" u="none" strike="noStrike" kern="1200" cap="none" spc="0" normalizeH="0" baseline="0" noProof="0" dirty="0">
                  <a:ln>
                    <a:noFill/>
                  </a:ln>
                  <a:effectLst/>
                  <a:highlight>
                    <a:srgbClr val="FFFF00"/>
                  </a:highlight>
                  <a:uLnTx/>
                  <a:uFillTx/>
                  <a:latin typeface="Yu Gothic UI" panose="020B0500000000000000" pitchFamily="50" charset="-128"/>
                  <a:ea typeface="Yu Gothic UI" panose="020B0500000000000000" pitchFamily="50" charset="-128"/>
                </a:rPr>
                <a:t>＜波及効果＞</a:t>
              </a:r>
            </a:p>
          </p:txBody>
        </p:sp>
      </p:grpSp>
      <p:grpSp>
        <p:nvGrpSpPr>
          <p:cNvPr id="61" name="グループ化 60">
            <a:extLst>
              <a:ext uri="{FF2B5EF4-FFF2-40B4-BE49-F238E27FC236}">
                <a16:creationId xmlns:a16="http://schemas.microsoft.com/office/drawing/2014/main" id="{B1525577-BD08-F554-7F7D-1567D7CC172A}"/>
              </a:ext>
            </a:extLst>
          </p:cNvPr>
          <p:cNvGrpSpPr/>
          <p:nvPr/>
        </p:nvGrpSpPr>
        <p:grpSpPr>
          <a:xfrm>
            <a:off x="-2713703" y="972273"/>
            <a:ext cx="12879702" cy="7347295"/>
            <a:chOff x="-2713703" y="972273"/>
            <a:chExt cx="12879702" cy="7347295"/>
          </a:xfrm>
        </p:grpSpPr>
        <p:sp>
          <p:nvSpPr>
            <p:cNvPr id="49" name="正方形/長方形 48">
              <a:extLst>
                <a:ext uri="{FF2B5EF4-FFF2-40B4-BE49-F238E27FC236}">
                  <a16:creationId xmlns:a16="http://schemas.microsoft.com/office/drawing/2014/main" id="{F34012EC-55F9-508D-6D50-0906AC452A5B}"/>
                </a:ext>
              </a:extLst>
            </p:cNvPr>
            <p:cNvSpPr/>
            <p:nvPr/>
          </p:nvSpPr>
          <p:spPr>
            <a:xfrm>
              <a:off x="539287" y="7539474"/>
              <a:ext cx="5498512" cy="77813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u="sng" dirty="0"/>
                <a:t>関連する評価項目（提出時にはこれらのガイドは削除ください）</a:t>
              </a:r>
              <a:endParaRPr kumimoji="1" lang="en-US" altLang="ja-JP" sz="1400" u="sng" dirty="0"/>
            </a:p>
            <a:p>
              <a:pPr marL="285750" indent="-285750">
                <a:buFont typeface="Wingdings" panose="05000000000000000000" pitchFamily="2" charset="2"/>
                <a:buChar char="n"/>
              </a:pPr>
              <a:r>
                <a:rPr kumimoji="1" lang="ja-JP" altLang="en-US" sz="1400" dirty="0"/>
                <a:t>準備・許認可・実施・評価等各工程、考えられる不測の事態における代替案が含まれた年間スケジュールとなっているか。</a:t>
              </a:r>
            </a:p>
          </p:txBody>
        </p:sp>
        <p:sp>
          <p:nvSpPr>
            <p:cNvPr id="57" name="吹き出し: 線 56">
              <a:extLst>
                <a:ext uri="{FF2B5EF4-FFF2-40B4-BE49-F238E27FC236}">
                  <a16:creationId xmlns:a16="http://schemas.microsoft.com/office/drawing/2014/main" id="{8DDC3324-0A94-9A65-19C4-D663BAB171D7}"/>
                </a:ext>
              </a:extLst>
            </p:cNvPr>
            <p:cNvSpPr/>
            <p:nvPr/>
          </p:nvSpPr>
          <p:spPr>
            <a:xfrm>
              <a:off x="-2620965" y="5345343"/>
              <a:ext cx="2494932" cy="463371"/>
            </a:xfrm>
            <a:prstGeom prst="borderCallout1">
              <a:avLst>
                <a:gd name="adj1" fmla="val 80599"/>
                <a:gd name="adj2" fmla="val 101464"/>
                <a:gd name="adj3" fmla="val 163643"/>
                <a:gd name="adj4" fmla="val 134744"/>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適宜タスクを追加ください。</a:t>
              </a:r>
              <a:endParaRPr kumimoji="1" lang="en-US" altLang="ja-JP" sz="1400" dirty="0">
                <a:solidFill>
                  <a:schemeClr val="bg1"/>
                </a:solidFill>
              </a:endParaRPr>
            </a:p>
            <a:p>
              <a:r>
                <a:rPr kumimoji="1" lang="ja-JP" altLang="en-US" sz="1400" dirty="0">
                  <a:solidFill>
                    <a:schemeClr val="bg1"/>
                  </a:solidFill>
                </a:rPr>
                <a:t>（記載済のものの修正も可）</a:t>
              </a:r>
            </a:p>
          </p:txBody>
        </p:sp>
        <p:sp>
          <p:nvSpPr>
            <p:cNvPr id="58" name="吹き出し: 線 57">
              <a:extLst>
                <a:ext uri="{FF2B5EF4-FFF2-40B4-BE49-F238E27FC236}">
                  <a16:creationId xmlns:a16="http://schemas.microsoft.com/office/drawing/2014/main" id="{D9411998-6716-4069-DF95-D26A2DD8059E}"/>
                </a:ext>
              </a:extLst>
            </p:cNvPr>
            <p:cNvSpPr/>
            <p:nvPr/>
          </p:nvSpPr>
          <p:spPr>
            <a:xfrm>
              <a:off x="-2713703" y="972273"/>
              <a:ext cx="2587670" cy="1191173"/>
            </a:xfrm>
            <a:prstGeom prst="borderCallout1">
              <a:avLst>
                <a:gd name="adj1" fmla="val 17886"/>
                <a:gd name="adj2" fmla="val 101186"/>
                <a:gd name="adj3" fmla="val 44773"/>
                <a:gd name="adj4" fmla="val 118014"/>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評価項目に則した内容が記載されていればフォーマットは問いません。</a:t>
              </a:r>
              <a:endParaRPr kumimoji="1" lang="en-US" altLang="ja-JP" sz="1400" dirty="0">
                <a:solidFill>
                  <a:schemeClr val="bg1"/>
                </a:solidFill>
              </a:endParaRPr>
            </a:p>
            <a:p>
              <a:r>
                <a:rPr kumimoji="1" lang="ja-JP" altLang="en-US" sz="1400" dirty="0">
                  <a:solidFill>
                    <a:schemeClr val="bg1"/>
                  </a:solidFill>
                </a:rPr>
                <a:t>（背景・目的、実施方針とも</a:t>
              </a:r>
              <a:br>
                <a:rPr kumimoji="1" lang="en-US" altLang="ja-JP" sz="1400" dirty="0">
                  <a:solidFill>
                    <a:schemeClr val="bg1"/>
                  </a:solidFill>
                </a:rPr>
              </a:br>
              <a:r>
                <a:rPr kumimoji="1" lang="ja-JP" altLang="en-US" sz="1400" dirty="0">
                  <a:solidFill>
                    <a:schemeClr val="bg1"/>
                  </a:solidFill>
                </a:rPr>
                <a:t>　変更可）</a:t>
              </a:r>
            </a:p>
          </p:txBody>
        </p:sp>
        <p:sp>
          <p:nvSpPr>
            <p:cNvPr id="59" name="吹き出し: 線 58">
              <a:extLst>
                <a:ext uri="{FF2B5EF4-FFF2-40B4-BE49-F238E27FC236}">
                  <a16:creationId xmlns:a16="http://schemas.microsoft.com/office/drawing/2014/main" id="{71D70985-4170-6D52-DAE6-FD878EB214D8}"/>
                </a:ext>
              </a:extLst>
            </p:cNvPr>
            <p:cNvSpPr/>
            <p:nvPr/>
          </p:nvSpPr>
          <p:spPr>
            <a:xfrm>
              <a:off x="7019463" y="5984365"/>
              <a:ext cx="3146536" cy="446982"/>
            </a:xfrm>
            <a:prstGeom prst="borderCallout1">
              <a:avLst>
                <a:gd name="adj1" fmla="val 15974"/>
                <a:gd name="adj2" fmla="val -1843"/>
                <a:gd name="adj3" fmla="val 52980"/>
                <a:gd name="adj4" fmla="val -14834"/>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適宜マイルストーンを追加ください。</a:t>
              </a:r>
              <a:endParaRPr kumimoji="1" lang="en-US" altLang="ja-JP" sz="1400" dirty="0">
                <a:solidFill>
                  <a:schemeClr val="bg1"/>
                </a:solidFill>
              </a:endParaRPr>
            </a:p>
            <a:p>
              <a:r>
                <a:rPr kumimoji="1" lang="ja-JP" altLang="en-US" sz="1400" dirty="0">
                  <a:solidFill>
                    <a:schemeClr val="bg1"/>
                  </a:solidFill>
                </a:rPr>
                <a:t>（記載済のものの修正も可）</a:t>
              </a:r>
            </a:p>
          </p:txBody>
        </p:sp>
        <p:sp>
          <p:nvSpPr>
            <p:cNvPr id="60" name="吹き出し: 線 59">
              <a:extLst>
                <a:ext uri="{FF2B5EF4-FFF2-40B4-BE49-F238E27FC236}">
                  <a16:creationId xmlns:a16="http://schemas.microsoft.com/office/drawing/2014/main" id="{BF0BD121-A17B-634B-6A60-BE440D18392F}"/>
                </a:ext>
              </a:extLst>
            </p:cNvPr>
            <p:cNvSpPr/>
            <p:nvPr/>
          </p:nvSpPr>
          <p:spPr>
            <a:xfrm>
              <a:off x="7019463" y="7872586"/>
              <a:ext cx="3000837" cy="446982"/>
            </a:xfrm>
            <a:prstGeom prst="borderCallout1">
              <a:avLst>
                <a:gd name="adj1" fmla="val 17911"/>
                <a:gd name="adj2" fmla="val -2160"/>
                <a:gd name="adj3" fmla="val -31565"/>
                <a:gd name="adj4" fmla="val -26019"/>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適宜実施時期を塗り潰しください。</a:t>
              </a:r>
              <a:endParaRPr kumimoji="1" lang="en-US" altLang="ja-JP" sz="1400" dirty="0">
                <a:solidFill>
                  <a:schemeClr val="bg1"/>
                </a:solidFill>
              </a:endParaRPr>
            </a:p>
            <a:p>
              <a:r>
                <a:rPr kumimoji="1" lang="ja-JP" altLang="en-US" sz="1400" dirty="0">
                  <a:solidFill>
                    <a:schemeClr val="bg1"/>
                  </a:solidFill>
                </a:rPr>
                <a:t>（記載済のものの修正も可）</a:t>
              </a:r>
            </a:p>
          </p:txBody>
        </p:sp>
        <p:sp>
          <p:nvSpPr>
            <p:cNvPr id="3" name="正方形/長方形 2">
              <a:extLst>
                <a:ext uri="{FF2B5EF4-FFF2-40B4-BE49-F238E27FC236}">
                  <a16:creationId xmlns:a16="http://schemas.microsoft.com/office/drawing/2014/main" id="{EC2411C6-22F7-9DFF-7007-5056BF6F6F74}"/>
                </a:ext>
              </a:extLst>
            </p:cNvPr>
            <p:cNvSpPr/>
            <p:nvPr/>
          </p:nvSpPr>
          <p:spPr>
            <a:xfrm>
              <a:off x="679744" y="2346374"/>
              <a:ext cx="5498512" cy="102424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u="sng" dirty="0"/>
                <a:t>関連する評価項目（提出時にはこれらのガイドは削除ください）</a:t>
              </a:r>
              <a:endParaRPr kumimoji="1" lang="en-US" altLang="ja-JP" sz="1400" u="sng" dirty="0"/>
            </a:p>
            <a:p>
              <a:pPr marL="285750" indent="-285750">
                <a:buFont typeface="Wingdings" panose="05000000000000000000" pitchFamily="2" charset="2"/>
                <a:buChar char="n"/>
              </a:pPr>
              <a:r>
                <a:rPr kumimoji="1" lang="ja-JP" altLang="en-US" sz="1400" dirty="0"/>
                <a:t>事業の目的・背景と課題認識に基づく実施方針が、具体的に記載されているか。</a:t>
              </a:r>
              <a:endParaRPr kumimoji="1" lang="en-US" altLang="ja-JP" sz="1400" dirty="0"/>
            </a:p>
            <a:p>
              <a:pPr marL="285750" indent="-285750">
                <a:buFont typeface="Wingdings" panose="05000000000000000000" pitchFamily="2" charset="2"/>
                <a:buChar char="n"/>
              </a:pPr>
              <a:r>
                <a:rPr kumimoji="1" lang="ja-JP" altLang="en-US" sz="1400" dirty="0"/>
                <a:t>リスク低減策・緊急対応等が体系的に整理されているか。</a:t>
              </a:r>
            </a:p>
            <a:p>
              <a:endParaRPr kumimoji="1" lang="en-US" altLang="ja-JP" sz="1400" dirty="0"/>
            </a:p>
          </p:txBody>
        </p:sp>
      </p:grpSp>
    </p:spTree>
    <p:extLst>
      <p:ext uri="{BB962C8B-B14F-4D97-AF65-F5344CB8AC3E}">
        <p14:creationId xmlns:p14="http://schemas.microsoft.com/office/powerpoint/2010/main" val="294066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5677EF-E99B-A30E-60FD-527D5432BD46}"/>
              </a:ext>
            </a:extLst>
          </p:cNvPr>
          <p:cNvSpPr>
            <a:spLocks noGrp="1"/>
          </p:cNvSpPr>
          <p:nvPr>
            <p:ph type="title"/>
          </p:nvPr>
        </p:nvSpPr>
        <p:spPr>
          <a:xfrm>
            <a:off x="188912" y="179389"/>
            <a:ext cx="6480175" cy="323850"/>
          </a:xfrm>
          <a:solidFill>
            <a:schemeClr val="accent6">
              <a:lumMod val="20000"/>
              <a:lumOff val="80000"/>
            </a:schemeClr>
          </a:solidFill>
        </p:spPr>
        <p:txBody>
          <a:bodyPr>
            <a:normAutofit/>
          </a:bodyPr>
          <a:lstStyle/>
          <a:p>
            <a:r>
              <a:rPr kumimoji="1" lang="ja-JP" altLang="en-US" sz="1600" b="1">
                <a:latin typeface="Yu Gothic UI" panose="020B0500000000000000" pitchFamily="50" charset="-128"/>
                <a:ea typeface="Yu Gothic UI" panose="020B0500000000000000" pitchFamily="50" charset="-128"/>
              </a:rPr>
              <a:t>① 事業の実施方針</a:t>
            </a:r>
          </a:p>
        </p:txBody>
      </p:sp>
      <p:sp>
        <p:nvSpPr>
          <p:cNvPr id="4" name="タイトル 1">
            <a:extLst>
              <a:ext uri="{FF2B5EF4-FFF2-40B4-BE49-F238E27FC236}">
                <a16:creationId xmlns:a16="http://schemas.microsoft.com/office/drawing/2014/main" id="{69055E50-51F3-05EF-B601-7A62F9EA3315}"/>
              </a:ext>
            </a:extLst>
          </p:cNvPr>
          <p:cNvSpPr txBox="1">
            <a:spLocks/>
          </p:cNvSpPr>
          <p:nvPr/>
        </p:nvSpPr>
        <p:spPr>
          <a:xfrm>
            <a:off x="188912" y="503238"/>
            <a:ext cx="6480175" cy="576000"/>
          </a:xfrm>
          <a:prstGeom prst="rect">
            <a:avLst/>
          </a:prstGeom>
          <a:ln>
            <a:solidFill>
              <a:schemeClr val="bg1">
                <a:lumMod val="75000"/>
              </a:schemeClr>
            </a:solidFill>
          </a:ln>
        </p:spPr>
        <p:txBody>
          <a:bodyPr vert="horz" lIns="72000" tIns="72000" rIns="72000" bIns="72000" rtlCol="0" anchor="t">
            <a:normAutofit lnSpcReduction="10000"/>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171450" indent="-171450">
              <a:spcBef>
                <a:spcPts val="300"/>
              </a:spcBef>
              <a:buFont typeface="Wingdings" panose="05000000000000000000" pitchFamily="2" charset="2"/>
              <a:buChar char="n"/>
            </a:pPr>
            <a:r>
              <a:rPr lang="ja-JP" altLang="en-US" sz="1100" dirty="0">
                <a:latin typeface="Yu Gothic UI" panose="020B0500000000000000" pitchFamily="50" charset="-128"/>
                <a:ea typeface="Yu Gothic UI" panose="020B0500000000000000" pitchFamily="50" charset="-128"/>
              </a:rPr>
              <a:t>事業実施体制（組織体制図）及び役割分担</a:t>
            </a:r>
            <a:br>
              <a:rPr lang="en-US" altLang="ja-JP" sz="1100" dirty="0">
                <a:latin typeface="Yu Gothic UI" panose="020B0500000000000000" pitchFamily="50" charset="-128"/>
                <a:ea typeface="Yu Gothic UI" panose="020B0500000000000000" pitchFamily="50" charset="-128"/>
              </a:rPr>
            </a:br>
            <a:r>
              <a:rPr lang="ja-JP" altLang="en-US" sz="1100" dirty="0">
                <a:latin typeface="Yu Gothic UI" panose="020B0500000000000000" pitchFamily="50" charset="-128"/>
                <a:ea typeface="Yu Gothic UI" panose="020B0500000000000000" pitchFamily="50" charset="-128"/>
              </a:rPr>
              <a:t>本事業を実施するための組織体制（事業の一部を再委託する場合は、再委託先の体制を含む。）をできる</a:t>
            </a:r>
            <a:br>
              <a:rPr lang="en-US" altLang="ja-JP" sz="1100" dirty="0">
                <a:latin typeface="Yu Gothic UI" panose="020B0500000000000000" pitchFamily="50" charset="-128"/>
                <a:ea typeface="Yu Gothic UI" panose="020B0500000000000000" pitchFamily="50" charset="-128"/>
              </a:rPr>
            </a:br>
            <a:r>
              <a:rPr lang="ja-JP" altLang="en-US" sz="1100" dirty="0">
                <a:latin typeface="Yu Gothic UI" panose="020B0500000000000000" pitchFamily="50" charset="-128"/>
                <a:ea typeface="Yu Gothic UI" panose="020B0500000000000000" pitchFamily="50" charset="-128"/>
              </a:rPr>
              <a:t>限り詳細に記載すること。また、本業務遂行にあたる総括責任者以下の役割分担をわかりやすく記載すること。</a:t>
            </a:r>
            <a:endParaRPr lang="en-US" altLang="ja-JP" sz="1100" dirty="0">
              <a:latin typeface="Yu Gothic UI" panose="020B0500000000000000" pitchFamily="50" charset="-128"/>
              <a:ea typeface="Yu Gothic UI" panose="020B0500000000000000" pitchFamily="50" charset="-128"/>
            </a:endParaRPr>
          </a:p>
        </p:txBody>
      </p:sp>
      <p:grpSp>
        <p:nvGrpSpPr>
          <p:cNvPr id="9" name="グループ化 8">
            <a:extLst>
              <a:ext uri="{FF2B5EF4-FFF2-40B4-BE49-F238E27FC236}">
                <a16:creationId xmlns:a16="http://schemas.microsoft.com/office/drawing/2014/main" id="{56446C05-1ADC-BAD6-50DB-0C6954DCD032}"/>
              </a:ext>
            </a:extLst>
          </p:cNvPr>
          <p:cNvGrpSpPr/>
          <p:nvPr/>
        </p:nvGrpSpPr>
        <p:grpSpPr>
          <a:xfrm>
            <a:off x="2471284" y="1381041"/>
            <a:ext cx="1915432" cy="648000"/>
            <a:chOff x="1391376" y="1484313"/>
            <a:chExt cx="3600000" cy="648000"/>
          </a:xfrm>
        </p:grpSpPr>
        <p:sp>
          <p:nvSpPr>
            <p:cNvPr id="10" name="テキスト ボックス 9">
              <a:extLst>
                <a:ext uri="{FF2B5EF4-FFF2-40B4-BE49-F238E27FC236}">
                  <a16:creationId xmlns:a16="http://schemas.microsoft.com/office/drawing/2014/main" id="{E87D504A-B4C7-69A2-F6C1-95D91AC9CD08}"/>
                </a:ext>
              </a:extLst>
            </p:cNvPr>
            <p:cNvSpPr txBox="1"/>
            <p:nvPr/>
          </p:nvSpPr>
          <p:spPr bwMode="gray">
            <a:xfrm>
              <a:off x="1391376" y="1484313"/>
              <a:ext cx="3600000" cy="288000"/>
            </a:xfrm>
            <a:prstGeom prst="rect">
              <a:avLst/>
            </a:prstGeom>
            <a:solidFill>
              <a:schemeClr val="tx1">
                <a:lumMod val="50000"/>
                <a:lumOff val="50000"/>
              </a:schemeClr>
            </a:solidFill>
            <a:ln w="12700">
              <a:solidFill>
                <a:schemeClr val="bg1">
                  <a:lumMod val="50000"/>
                </a:schemeClr>
              </a:solidFill>
            </a:ln>
          </p:spPr>
          <p:txBody>
            <a:bodyPr wrap="square" lIns="0" tIns="0" rIns="0" bIns="0" anchor="ctr">
              <a:noAutofit/>
            </a:bodyPr>
            <a:lstStyle/>
            <a:p>
              <a:pPr algn="ctr" defTabSz="990564" fontAlgn="auto">
                <a:spcBef>
                  <a:spcPts val="0"/>
                </a:spcBef>
                <a:spcAft>
                  <a:spcPts val="0"/>
                </a:spcAft>
                <a:buSzPct val="100000"/>
              </a:pPr>
              <a:r>
                <a:rPr kumimoji="1" lang="ja-JP" altLang="en-US" sz="1100" b="1" dirty="0">
                  <a:solidFill>
                    <a:schemeClr val="bg1"/>
                  </a:solidFill>
                  <a:latin typeface="Yu Gothic UI" panose="020B0500000000000000" pitchFamily="50" charset="-128"/>
                  <a:ea typeface="Yu Gothic UI" panose="020B0500000000000000" pitchFamily="50" charset="-128"/>
                </a:rPr>
                <a:t>応募事業者名を記載</a:t>
              </a:r>
              <a:endParaRPr kumimoji="1" lang="en-US" altLang="ja-JP" sz="1100" b="1" dirty="0">
                <a:solidFill>
                  <a:schemeClr val="bg1"/>
                </a:solidFill>
                <a:latin typeface="Yu Gothic UI" panose="020B0500000000000000" pitchFamily="50" charset="-128"/>
                <a:ea typeface="Yu Gothic UI" panose="020B0500000000000000" pitchFamily="50" charset="-128"/>
              </a:endParaRPr>
            </a:p>
          </p:txBody>
        </p:sp>
        <p:sp>
          <p:nvSpPr>
            <p:cNvPr id="11" name="テキスト ボックス 10">
              <a:extLst>
                <a:ext uri="{FF2B5EF4-FFF2-40B4-BE49-F238E27FC236}">
                  <a16:creationId xmlns:a16="http://schemas.microsoft.com/office/drawing/2014/main" id="{94CE4AF1-1CAA-2FCE-8DD9-4D79C2E1805B}"/>
                </a:ext>
              </a:extLst>
            </p:cNvPr>
            <p:cNvSpPr txBox="1"/>
            <p:nvPr/>
          </p:nvSpPr>
          <p:spPr bwMode="gray">
            <a:xfrm>
              <a:off x="1391376" y="1772313"/>
              <a:ext cx="3600000" cy="360000"/>
            </a:xfrm>
            <a:prstGeom prst="rect">
              <a:avLst/>
            </a:prstGeom>
            <a:noFill/>
            <a:ln w="12700">
              <a:solidFill>
                <a:schemeClr val="bg1">
                  <a:lumMod val="50000"/>
                </a:schemeClr>
              </a:solidFill>
            </a:ln>
            <a:extLst>
              <a:ext uri="{909E8E84-426E-40DD-AFC4-6F175D3DCCD1}">
                <a14:hiddenFill xmlns:a14="http://schemas.microsoft.com/office/drawing/2010/main">
                  <a:solidFill>
                    <a:schemeClr val="bg1">
                      <a:lumMod val="50000"/>
                    </a:schemeClr>
                  </a:solidFill>
                </a14:hiddenFill>
              </a:ext>
            </a:extLst>
          </p:spPr>
          <p:txBody>
            <a:bodyPr wrap="square" lIns="0" tIns="0" rIns="0" bIns="0" anchor="ctr">
              <a:noAutofit/>
            </a:bodyPr>
            <a:lstStyle/>
            <a:p>
              <a:pPr algn="ctr" defTabSz="990564" fontAlgn="auto">
                <a:spcBef>
                  <a:spcPts val="0"/>
                </a:spcBef>
                <a:spcAft>
                  <a:spcPts val="0"/>
                </a:spcAft>
                <a:buSzPct val="100000"/>
              </a:pPr>
              <a:r>
                <a:rPr kumimoji="1" lang="ja-JP" altLang="en-US" sz="1100" dirty="0">
                  <a:latin typeface="Yu Gothic UI" panose="020B0500000000000000" pitchFamily="50" charset="-128"/>
                  <a:ea typeface="Yu Gothic UI" panose="020B0500000000000000" pitchFamily="50" charset="-128"/>
                </a:rPr>
                <a:t>担当業務の内容を記載</a:t>
              </a:r>
              <a:endParaRPr kumimoji="1" lang="en-US" altLang="ja-JP" sz="1100" dirty="0">
                <a:latin typeface="Yu Gothic UI" panose="020B0500000000000000" pitchFamily="50" charset="-128"/>
                <a:ea typeface="Yu Gothic UI" panose="020B0500000000000000" pitchFamily="50" charset="-128"/>
              </a:endParaRPr>
            </a:p>
          </p:txBody>
        </p:sp>
      </p:grpSp>
      <p:grpSp>
        <p:nvGrpSpPr>
          <p:cNvPr id="12" name="グループ化 11">
            <a:extLst>
              <a:ext uri="{FF2B5EF4-FFF2-40B4-BE49-F238E27FC236}">
                <a16:creationId xmlns:a16="http://schemas.microsoft.com/office/drawing/2014/main" id="{39918A97-7238-3621-75DE-30EFD35EF1A9}"/>
              </a:ext>
            </a:extLst>
          </p:cNvPr>
          <p:cNvGrpSpPr/>
          <p:nvPr/>
        </p:nvGrpSpPr>
        <p:grpSpPr>
          <a:xfrm>
            <a:off x="176821" y="2734355"/>
            <a:ext cx="1440000" cy="648000"/>
            <a:chOff x="1391376" y="1484313"/>
            <a:chExt cx="3600000" cy="648000"/>
          </a:xfrm>
        </p:grpSpPr>
        <p:sp>
          <p:nvSpPr>
            <p:cNvPr id="13" name="テキスト ボックス 12">
              <a:extLst>
                <a:ext uri="{FF2B5EF4-FFF2-40B4-BE49-F238E27FC236}">
                  <a16:creationId xmlns:a16="http://schemas.microsoft.com/office/drawing/2014/main" id="{8E308365-0451-AD4D-0845-CB5B765E3462}"/>
                </a:ext>
              </a:extLst>
            </p:cNvPr>
            <p:cNvSpPr txBox="1"/>
            <p:nvPr/>
          </p:nvSpPr>
          <p:spPr bwMode="gray">
            <a:xfrm>
              <a:off x="1391376" y="1484313"/>
              <a:ext cx="3600000" cy="288000"/>
            </a:xfrm>
            <a:prstGeom prst="rect">
              <a:avLst/>
            </a:prstGeom>
            <a:solidFill>
              <a:schemeClr val="tx1">
                <a:lumMod val="50000"/>
                <a:lumOff val="50000"/>
              </a:schemeClr>
            </a:solidFill>
            <a:ln w="12700">
              <a:solidFill>
                <a:schemeClr val="bg1">
                  <a:lumMod val="50000"/>
                </a:schemeClr>
              </a:solidFill>
            </a:ln>
          </p:spPr>
          <p:txBody>
            <a:bodyPr wrap="square" lIns="0" tIns="0" rIns="0" bIns="0" anchor="ctr">
              <a:noAutofit/>
            </a:bodyPr>
            <a:lstStyle/>
            <a:p>
              <a:pPr algn="ctr" defTabSz="990564" fontAlgn="auto">
                <a:spcBef>
                  <a:spcPts val="0"/>
                </a:spcBef>
                <a:spcAft>
                  <a:spcPts val="0"/>
                </a:spcAft>
                <a:buSzPct val="100000"/>
              </a:pPr>
              <a:r>
                <a:rPr kumimoji="1" lang="en-US" altLang="ja-JP" sz="1100" b="1" dirty="0">
                  <a:solidFill>
                    <a:schemeClr val="bg1"/>
                  </a:solidFill>
                  <a:latin typeface="Yu Gothic UI" panose="020B0500000000000000" pitchFamily="50" charset="-128"/>
                  <a:ea typeface="Yu Gothic UI" panose="020B0500000000000000" pitchFamily="50" charset="-128"/>
                </a:rPr>
                <a:t>××</a:t>
              </a:r>
              <a:r>
                <a:rPr kumimoji="1" lang="ja-JP" altLang="en-US" sz="1100" b="1" dirty="0">
                  <a:solidFill>
                    <a:schemeClr val="bg1"/>
                  </a:solidFill>
                  <a:latin typeface="Yu Gothic UI" panose="020B0500000000000000" pitchFamily="50" charset="-128"/>
                  <a:ea typeface="Yu Gothic UI" panose="020B0500000000000000" pitchFamily="50" charset="-128"/>
                </a:rPr>
                <a:t>会社</a:t>
              </a:r>
              <a:endParaRPr kumimoji="1" lang="en-US" altLang="ja-JP" sz="1100" b="1" dirty="0">
                <a:solidFill>
                  <a:schemeClr val="bg1"/>
                </a:solidFill>
                <a:latin typeface="Yu Gothic UI" panose="020B0500000000000000" pitchFamily="50" charset="-128"/>
                <a:ea typeface="Yu Gothic UI" panose="020B0500000000000000" pitchFamily="50" charset="-128"/>
              </a:endParaRPr>
            </a:p>
          </p:txBody>
        </p:sp>
        <p:sp>
          <p:nvSpPr>
            <p:cNvPr id="14" name="テキスト ボックス 13">
              <a:extLst>
                <a:ext uri="{FF2B5EF4-FFF2-40B4-BE49-F238E27FC236}">
                  <a16:creationId xmlns:a16="http://schemas.microsoft.com/office/drawing/2014/main" id="{E35BB72C-A068-4B8A-0020-2638A41A0628}"/>
                </a:ext>
              </a:extLst>
            </p:cNvPr>
            <p:cNvSpPr txBox="1"/>
            <p:nvPr/>
          </p:nvSpPr>
          <p:spPr bwMode="gray">
            <a:xfrm>
              <a:off x="1391376" y="1772313"/>
              <a:ext cx="3600000" cy="360000"/>
            </a:xfrm>
            <a:prstGeom prst="rect">
              <a:avLst/>
            </a:prstGeom>
            <a:noFill/>
            <a:ln w="12700">
              <a:solidFill>
                <a:schemeClr val="bg1">
                  <a:lumMod val="50000"/>
                </a:schemeClr>
              </a:solidFill>
            </a:ln>
            <a:extLst>
              <a:ext uri="{909E8E84-426E-40DD-AFC4-6F175D3DCCD1}">
                <a14:hiddenFill xmlns:a14="http://schemas.microsoft.com/office/drawing/2010/main">
                  <a:solidFill>
                    <a:schemeClr val="bg1">
                      <a:lumMod val="50000"/>
                    </a:schemeClr>
                  </a:solidFill>
                </a14:hiddenFill>
              </a:ext>
            </a:extLst>
          </p:spPr>
          <p:txBody>
            <a:bodyPr wrap="square" lIns="0" tIns="0" rIns="0" bIns="0" anchor="ctr">
              <a:noAutofit/>
            </a:bodyPr>
            <a:lstStyle/>
            <a:p>
              <a:pPr algn="ctr" defTabSz="990564" fontAlgn="auto">
                <a:spcBef>
                  <a:spcPts val="0"/>
                </a:spcBef>
                <a:spcAft>
                  <a:spcPts val="0"/>
                </a:spcAft>
                <a:buSzPct val="100000"/>
              </a:pPr>
              <a:r>
                <a:rPr kumimoji="1" lang="ja-JP" altLang="en-US" sz="1100" dirty="0">
                  <a:latin typeface="Yu Gothic UI" panose="020B0500000000000000" pitchFamily="50" charset="-128"/>
                  <a:ea typeface="Yu Gothic UI" panose="020B0500000000000000" pitchFamily="50" charset="-128"/>
                </a:rPr>
                <a:t>担当業務の内容を記載</a:t>
              </a:r>
            </a:p>
          </p:txBody>
        </p:sp>
      </p:grpSp>
      <p:grpSp>
        <p:nvGrpSpPr>
          <p:cNvPr id="15" name="グループ化 14">
            <a:extLst>
              <a:ext uri="{FF2B5EF4-FFF2-40B4-BE49-F238E27FC236}">
                <a16:creationId xmlns:a16="http://schemas.microsoft.com/office/drawing/2014/main" id="{A49218DB-D5BE-6FE1-6938-6B089EF54EF4}"/>
              </a:ext>
            </a:extLst>
          </p:cNvPr>
          <p:cNvGrpSpPr/>
          <p:nvPr/>
        </p:nvGrpSpPr>
        <p:grpSpPr>
          <a:xfrm>
            <a:off x="1861625" y="2734355"/>
            <a:ext cx="1440000" cy="648000"/>
            <a:chOff x="1391376" y="1484313"/>
            <a:chExt cx="3600000" cy="648000"/>
          </a:xfrm>
        </p:grpSpPr>
        <p:sp>
          <p:nvSpPr>
            <p:cNvPr id="16" name="テキスト ボックス 15">
              <a:extLst>
                <a:ext uri="{FF2B5EF4-FFF2-40B4-BE49-F238E27FC236}">
                  <a16:creationId xmlns:a16="http://schemas.microsoft.com/office/drawing/2014/main" id="{AC16541A-E37E-253E-0D5D-6EB423CED89B}"/>
                </a:ext>
              </a:extLst>
            </p:cNvPr>
            <p:cNvSpPr txBox="1"/>
            <p:nvPr/>
          </p:nvSpPr>
          <p:spPr bwMode="gray">
            <a:xfrm>
              <a:off x="1391376" y="1484313"/>
              <a:ext cx="3600000" cy="288000"/>
            </a:xfrm>
            <a:prstGeom prst="rect">
              <a:avLst/>
            </a:prstGeom>
            <a:solidFill>
              <a:schemeClr val="tx1">
                <a:lumMod val="50000"/>
                <a:lumOff val="50000"/>
              </a:schemeClr>
            </a:solidFill>
            <a:ln w="12700">
              <a:solidFill>
                <a:schemeClr val="bg1">
                  <a:lumMod val="50000"/>
                </a:schemeClr>
              </a:solidFill>
            </a:ln>
          </p:spPr>
          <p:txBody>
            <a:bodyPr wrap="square" lIns="0" tIns="0" rIns="0" bIns="0" anchor="ctr">
              <a:noAutofit/>
            </a:bodyPr>
            <a:lstStyle/>
            <a:p>
              <a:pPr algn="ctr" defTabSz="990564" fontAlgn="auto">
                <a:spcBef>
                  <a:spcPts val="0"/>
                </a:spcBef>
                <a:spcAft>
                  <a:spcPts val="0"/>
                </a:spcAft>
                <a:buSzPct val="100000"/>
              </a:pPr>
              <a:r>
                <a:rPr kumimoji="1" lang="en-US" altLang="ja-JP" sz="1100" b="1" dirty="0">
                  <a:solidFill>
                    <a:schemeClr val="bg1"/>
                  </a:solidFill>
                  <a:latin typeface="Yu Gothic UI" panose="020B0500000000000000" pitchFamily="50" charset="-128"/>
                  <a:ea typeface="Yu Gothic UI" panose="020B0500000000000000" pitchFamily="50" charset="-128"/>
                </a:rPr>
                <a:t>××</a:t>
              </a:r>
              <a:r>
                <a:rPr kumimoji="1" lang="ja-JP" altLang="en-US" sz="1100" b="1" dirty="0">
                  <a:solidFill>
                    <a:schemeClr val="bg1"/>
                  </a:solidFill>
                  <a:latin typeface="Yu Gothic UI" panose="020B0500000000000000" pitchFamily="50" charset="-128"/>
                  <a:ea typeface="Yu Gothic UI" panose="020B0500000000000000" pitchFamily="50" charset="-128"/>
                </a:rPr>
                <a:t>会社</a:t>
              </a:r>
              <a:endParaRPr kumimoji="1" lang="en-US" altLang="ja-JP" sz="1100" b="1" dirty="0">
                <a:solidFill>
                  <a:schemeClr val="bg1"/>
                </a:solidFill>
                <a:latin typeface="Yu Gothic UI" panose="020B0500000000000000" pitchFamily="50" charset="-128"/>
                <a:ea typeface="Yu Gothic UI" panose="020B0500000000000000" pitchFamily="50" charset="-128"/>
              </a:endParaRPr>
            </a:p>
          </p:txBody>
        </p:sp>
        <p:sp>
          <p:nvSpPr>
            <p:cNvPr id="17" name="テキスト ボックス 16">
              <a:extLst>
                <a:ext uri="{FF2B5EF4-FFF2-40B4-BE49-F238E27FC236}">
                  <a16:creationId xmlns:a16="http://schemas.microsoft.com/office/drawing/2014/main" id="{4C844649-F237-D2A5-7F5D-DCEAE513A1BB}"/>
                </a:ext>
              </a:extLst>
            </p:cNvPr>
            <p:cNvSpPr txBox="1"/>
            <p:nvPr/>
          </p:nvSpPr>
          <p:spPr bwMode="gray">
            <a:xfrm>
              <a:off x="1391376" y="1772313"/>
              <a:ext cx="3600000" cy="360000"/>
            </a:xfrm>
            <a:prstGeom prst="rect">
              <a:avLst/>
            </a:prstGeom>
            <a:noFill/>
            <a:ln w="12700">
              <a:solidFill>
                <a:schemeClr val="bg1">
                  <a:lumMod val="50000"/>
                </a:schemeClr>
              </a:solidFill>
            </a:ln>
            <a:extLst>
              <a:ext uri="{909E8E84-426E-40DD-AFC4-6F175D3DCCD1}">
                <a14:hiddenFill xmlns:a14="http://schemas.microsoft.com/office/drawing/2010/main">
                  <a:solidFill>
                    <a:schemeClr val="bg1">
                      <a:lumMod val="50000"/>
                    </a:schemeClr>
                  </a:solidFill>
                </a14:hiddenFill>
              </a:ext>
            </a:extLst>
          </p:spPr>
          <p:txBody>
            <a:bodyPr wrap="square" lIns="0" tIns="0" rIns="0" bIns="0" anchor="ctr">
              <a:noAutofit/>
            </a:bodyPr>
            <a:lstStyle/>
            <a:p>
              <a:pPr algn="ctr" defTabSz="990564" fontAlgn="auto">
                <a:spcBef>
                  <a:spcPts val="0"/>
                </a:spcBef>
                <a:spcAft>
                  <a:spcPts val="0"/>
                </a:spcAft>
                <a:buSzPct val="100000"/>
              </a:pPr>
              <a:r>
                <a:rPr kumimoji="1" lang="ja-JP" altLang="en-US" sz="1100" dirty="0">
                  <a:latin typeface="Yu Gothic UI" panose="020B0500000000000000" pitchFamily="50" charset="-128"/>
                  <a:ea typeface="Yu Gothic UI" panose="020B0500000000000000" pitchFamily="50" charset="-128"/>
                </a:rPr>
                <a:t>担当業務の内容を記載</a:t>
              </a:r>
            </a:p>
          </p:txBody>
        </p:sp>
      </p:grpSp>
      <p:cxnSp>
        <p:nvCxnSpPr>
          <p:cNvPr id="24" name="コネクタ: カギ線 23">
            <a:extLst>
              <a:ext uri="{FF2B5EF4-FFF2-40B4-BE49-F238E27FC236}">
                <a16:creationId xmlns:a16="http://schemas.microsoft.com/office/drawing/2014/main" id="{2C99DA09-F185-5630-5C28-79F751C5782C}"/>
              </a:ext>
            </a:extLst>
          </p:cNvPr>
          <p:cNvCxnSpPr>
            <a:cxnSpLocks/>
            <a:stCxn id="11" idx="2"/>
            <a:endCxn id="13" idx="0"/>
          </p:cNvCxnSpPr>
          <p:nvPr/>
        </p:nvCxnSpPr>
        <p:spPr bwMode="gray">
          <a:xfrm rot="5400000">
            <a:off x="1810254" y="1115609"/>
            <a:ext cx="705314" cy="2532179"/>
          </a:xfrm>
          <a:prstGeom prst="bentConnector3">
            <a:avLst>
              <a:gd name="adj1" fmla="val 50000"/>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34" name="表 8">
            <a:extLst>
              <a:ext uri="{FF2B5EF4-FFF2-40B4-BE49-F238E27FC236}">
                <a16:creationId xmlns:a16="http://schemas.microsoft.com/office/drawing/2014/main" id="{6D984581-4D82-EC77-659E-2D8D9DE66018}"/>
              </a:ext>
            </a:extLst>
          </p:cNvPr>
          <p:cNvGraphicFramePr>
            <a:graphicFrameLocks noGrp="1"/>
          </p:cNvGraphicFramePr>
          <p:nvPr>
            <p:extLst>
              <p:ext uri="{D42A27DB-BD31-4B8C-83A1-F6EECF244321}">
                <p14:modId xmlns:p14="http://schemas.microsoft.com/office/powerpoint/2010/main" val="3603744536"/>
              </p:ext>
            </p:extLst>
          </p:nvPr>
        </p:nvGraphicFramePr>
        <p:xfrm>
          <a:off x="260351" y="5221363"/>
          <a:ext cx="6300786" cy="2506335"/>
        </p:xfrm>
        <a:graphic>
          <a:graphicData uri="http://schemas.openxmlformats.org/drawingml/2006/table">
            <a:tbl>
              <a:tblPr firstRow="1" bandRow="1">
                <a:tableStyleId>{5C22544A-7EE6-4342-B048-85BDC9FD1C3A}</a:tableStyleId>
              </a:tblPr>
              <a:tblGrid>
                <a:gridCol w="1216024">
                  <a:extLst>
                    <a:ext uri="{9D8B030D-6E8A-4147-A177-3AD203B41FA5}">
                      <a16:colId xmlns:a16="http://schemas.microsoft.com/office/drawing/2014/main" val="2186919568"/>
                    </a:ext>
                  </a:extLst>
                </a:gridCol>
                <a:gridCol w="1533953">
                  <a:extLst>
                    <a:ext uri="{9D8B030D-6E8A-4147-A177-3AD203B41FA5}">
                      <a16:colId xmlns:a16="http://schemas.microsoft.com/office/drawing/2014/main" val="1219143159"/>
                    </a:ext>
                  </a:extLst>
                </a:gridCol>
                <a:gridCol w="1407560">
                  <a:extLst>
                    <a:ext uri="{9D8B030D-6E8A-4147-A177-3AD203B41FA5}">
                      <a16:colId xmlns:a16="http://schemas.microsoft.com/office/drawing/2014/main" val="2955009859"/>
                    </a:ext>
                  </a:extLst>
                </a:gridCol>
                <a:gridCol w="2143249">
                  <a:extLst>
                    <a:ext uri="{9D8B030D-6E8A-4147-A177-3AD203B41FA5}">
                      <a16:colId xmlns:a16="http://schemas.microsoft.com/office/drawing/2014/main" val="1283171115"/>
                    </a:ext>
                  </a:extLst>
                </a:gridCol>
              </a:tblGrid>
              <a:tr h="346335">
                <a:tc>
                  <a:txBody>
                    <a:bodyPr/>
                    <a:lstStyle/>
                    <a:p>
                      <a:pPr algn="ctr"/>
                      <a:endParaRPr kumimoji="1" lang="ja-JP" altLang="en-US" sz="1100" b="0" i="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endParaRP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a:r>
                        <a:rPr kumimoji="1" lang="zh-CN" altLang="en-US" sz="1100" b="0" i="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予定担当者名</a:t>
                      </a:r>
                      <a:endParaRPr kumimoji="1" lang="ja-JP" altLang="en-US" sz="1100" b="0" i="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endParaRP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a:r>
                        <a:rPr kumimoji="1" lang="ja-JP" altLang="en-US" sz="1100" b="0" i="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所属・役職</a:t>
                      </a: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a:r>
                        <a:rPr kumimoji="1" lang="ja-JP" altLang="en-US" sz="1100" b="0" i="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担当する分担業務の内容</a:t>
                      </a: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2944787781"/>
                  </a:ext>
                </a:extLst>
              </a:tr>
              <a:tr h="432000">
                <a:tc>
                  <a:txBody>
                    <a:bodyPr/>
                    <a:lstStyle/>
                    <a:p>
                      <a:pPr algn="ctr">
                        <a:tabLst>
                          <a:tab pos="1790700" algn="l"/>
                          <a:tab pos="2781300" algn="l"/>
                          <a:tab pos="2955925" algn="l"/>
                          <a:tab pos="4487863" algn="l"/>
                        </a:tabLst>
                      </a:pPr>
                      <a:r>
                        <a:rPr kumimoji="1" lang="ja-JP" altLang="en-US" sz="1100" b="0" i="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総括責任者</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l"/>
                      <a:endParaRPr kumimoji="1" lang="ja-JP" altLang="en-US" sz="1100" b="1" i="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endParaRP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l"/>
                      <a:endParaRPr kumimoji="1" lang="en-US" altLang="ja-JP" sz="1100">
                        <a:solidFill>
                          <a:schemeClr val="tx1"/>
                        </a:solidFill>
                        <a:latin typeface="Yu Gothic UI" panose="020B0500000000000000" pitchFamily="50" charset="-128"/>
                        <a:ea typeface="Yu Gothic UI" panose="020B0500000000000000" pitchFamily="50" charset="-128"/>
                      </a:endParaRP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171450" indent="-171450" algn="l">
                        <a:buFont typeface="Wingdings" panose="05000000000000000000" pitchFamily="2" charset="2"/>
                        <a:buChar char="l"/>
                        <a:tabLst>
                          <a:tab pos="1790700" algn="l"/>
                          <a:tab pos="2781300" algn="l"/>
                          <a:tab pos="2955925" algn="l"/>
                          <a:tab pos="4487863" algn="l"/>
                        </a:tabLst>
                      </a:pPr>
                      <a:r>
                        <a:rPr kumimoji="1" lang="ja-JP" altLang="en-US" sz="1100" b="0" i="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rPr>
                        <a:t>プロジェクト計画策定</a:t>
                      </a:r>
                      <a:endParaRPr kumimoji="1" lang="en-US" altLang="ja-JP" sz="1100" b="0" i="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endParaRPr>
                    </a:p>
                    <a:p>
                      <a:pPr marL="171450" indent="-171450" algn="l">
                        <a:buFont typeface="Wingdings" panose="05000000000000000000" pitchFamily="2" charset="2"/>
                        <a:buChar char="l"/>
                        <a:tabLst>
                          <a:tab pos="1790700" algn="l"/>
                          <a:tab pos="2781300" algn="l"/>
                          <a:tab pos="2955925" algn="l"/>
                          <a:tab pos="4487863" algn="l"/>
                        </a:tabLst>
                      </a:pPr>
                      <a:r>
                        <a:rPr kumimoji="1" lang="ja-JP" altLang="en-US" sz="1100" b="0" i="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rPr>
                        <a:t>進捗や品質管理 等</a:t>
                      </a: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1407062061"/>
                  </a:ext>
                </a:extLst>
              </a:tr>
              <a:tr h="432000">
                <a:tc>
                  <a:txBody>
                    <a:bodyPr/>
                    <a:lstStyle/>
                    <a:p>
                      <a:pPr marL="0" algn="ctr" defTabSz="685767" rtl="0" eaLnBrk="1" latinLnBrk="0" hangingPunct="1">
                        <a:tabLst>
                          <a:tab pos="1790700" algn="l"/>
                          <a:tab pos="2781300" algn="l"/>
                          <a:tab pos="2955925" algn="l"/>
                          <a:tab pos="4487863" algn="l"/>
                        </a:tabLst>
                      </a:pPr>
                      <a:r>
                        <a:rPr kumimoji="1" lang="en-US" altLang="ja-JP" sz="1100" b="0" i="0" kern="120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XX</a:t>
                      </a:r>
                      <a:r>
                        <a:rPr kumimoji="1" lang="ja-JP" altLang="en-US" sz="1100" b="0" i="0" kern="120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責任者</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algn="l" defTabSz="685767" rtl="0" eaLnBrk="1" latinLnBrk="0" hangingPunct="1">
                        <a:tabLst>
                          <a:tab pos="1790700" algn="l"/>
                          <a:tab pos="2781300" algn="l"/>
                          <a:tab pos="2955925" algn="l"/>
                          <a:tab pos="4487863" algn="l"/>
                        </a:tabLst>
                      </a:pPr>
                      <a:endParaRPr kumimoji="1" lang="en-US" altLang="ja-JP" sz="1100" b="0" i="0" kern="120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endParaRP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algn="l" defTabSz="685767" rtl="0" eaLnBrk="1" latinLnBrk="0" hangingPunct="1">
                        <a:tabLst>
                          <a:tab pos="1790700" algn="l"/>
                          <a:tab pos="2781300" algn="l"/>
                          <a:tab pos="2955925" algn="l"/>
                          <a:tab pos="4487863" algn="l"/>
                        </a:tabLst>
                      </a:pPr>
                      <a:endParaRPr kumimoji="1" lang="en-US" altLang="ja-JP" sz="1100" b="0" i="0" kern="1200">
                        <a:solidFill>
                          <a:schemeClr val="tx1"/>
                        </a:solidFill>
                        <a:latin typeface="Yu Gothic UI" panose="020B0500000000000000" pitchFamily="50" charset="-128"/>
                        <a:ea typeface="Yu Gothic UI" panose="020B0500000000000000" pitchFamily="50" charset="-128"/>
                        <a:cs typeface="+mn-cs"/>
                      </a:endParaRP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indent="-171450" algn="l" defTabSz="685767" rtl="0" eaLnBrk="1" latinLnBrk="0" hangingPunct="1">
                        <a:buFont typeface="Wingdings" panose="05000000000000000000" pitchFamily="2" charset="2"/>
                        <a:buChar char="l"/>
                        <a:tabLst>
                          <a:tab pos="1790700" algn="l"/>
                          <a:tab pos="2781300" algn="l"/>
                          <a:tab pos="2955925" algn="l"/>
                          <a:tab pos="4487863" algn="l"/>
                        </a:tabLst>
                      </a:pPr>
                      <a:r>
                        <a:rPr kumimoji="1" lang="ja-JP" altLang="en-US" sz="1100" b="0" i="0" kern="120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rPr>
                        <a:t>各種調査</a:t>
                      </a:r>
                      <a:endParaRPr kumimoji="1" lang="en-US" altLang="ja-JP" sz="1100" b="0" i="0" kern="120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endParaRPr>
                    </a:p>
                    <a:p>
                      <a:pPr marL="0" indent="-171450" algn="l" defTabSz="685767" rtl="0" eaLnBrk="1" latinLnBrk="0" hangingPunct="1">
                        <a:buFont typeface="Wingdings" panose="05000000000000000000" pitchFamily="2" charset="2"/>
                        <a:buChar char="l"/>
                        <a:tabLst>
                          <a:tab pos="1790700" algn="l"/>
                          <a:tab pos="2781300" algn="l"/>
                          <a:tab pos="2955925" algn="l"/>
                          <a:tab pos="4487863" algn="l"/>
                        </a:tabLst>
                      </a:pPr>
                      <a:r>
                        <a:rPr kumimoji="1" lang="ja-JP" altLang="en-US" sz="1100" b="0" i="0" kern="120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rPr>
                        <a:t>実証現場対応 等</a:t>
                      </a: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2908107384"/>
                  </a:ext>
                </a:extLst>
              </a:tr>
              <a:tr h="432000">
                <a:tc>
                  <a:txBody>
                    <a:bodyPr/>
                    <a:lstStyle/>
                    <a:p>
                      <a:pPr marL="0" algn="ctr" defTabSz="685767" rtl="0" eaLnBrk="1" latinLnBrk="0" hangingPunct="1">
                        <a:tabLst>
                          <a:tab pos="1790700" algn="l"/>
                          <a:tab pos="2781300" algn="l"/>
                          <a:tab pos="2955925" algn="l"/>
                          <a:tab pos="4487863" algn="l"/>
                        </a:tabLst>
                      </a:pPr>
                      <a:r>
                        <a:rPr kumimoji="1" lang="en-US" altLang="ja-JP" sz="1100" b="0" i="0" kern="120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XX</a:t>
                      </a:r>
                      <a:r>
                        <a:rPr kumimoji="1" lang="ja-JP" altLang="en-US" sz="1100" b="0" i="0" kern="120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担当者</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algn="l" defTabSz="685767" rtl="0" eaLnBrk="1" latinLnBrk="0" hangingPunct="1">
                        <a:tabLst>
                          <a:tab pos="1790700" algn="l"/>
                          <a:tab pos="2781300" algn="l"/>
                          <a:tab pos="2955925" algn="l"/>
                          <a:tab pos="4487863" algn="l"/>
                        </a:tabLst>
                      </a:pPr>
                      <a:endParaRPr kumimoji="1" lang="en-US" altLang="ja-JP" sz="1100" b="0" i="0" kern="120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endParaRP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l"/>
                      <a:endParaRPr kumimoji="1" lang="en-US" altLang="ja-JP" sz="1100">
                        <a:solidFill>
                          <a:schemeClr val="tx1"/>
                        </a:solidFill>
                        <a:latin typeface="Yu Gothic UI" panose="020B0500000000000000" pitchFamily="50" charset="-128"/>
                        <a:ea typeface="Yu Gothic UI" panose="020B0500000000000000" pitchFamily="50" charset="-128"/>
                      </a:endParaRP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indent="-171450" algn="l" defTabSz="685767" rtl="0" eaLnBrk="1" latinLnBrk="0" hangingPunct="1">
                        <a:buFont typeface="Wingdings" panose="05000000000000000000" pitchFamily="2" charset="2"/>
                        <a:buChar char="l"/>
                        <a:tabLst>
                          <a:tab pos="1790700" algn="l"/>
                          <a:tab pos="2781300" algn="l"/>
                          <a:tab pos="2955925" algn="l"/>
                          <a:tab pos="4487863" algn="l"/>
                        </a:tabLst>
                      </a:pPr>
                      <a:r>
                        <a:rPr kumimoji="1" lang="ja-JP" altLang="en-US" sz="1100" b="0" i="0" kern="120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rPr>
                        <a:t>ナレッジ提供</a:t>
                      </a:r>
                      <a:endParaRPr kumimoji="1" lang="en-US" altLang="ja-JP" sz="1100" b="0" i="0" kern="120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endParaRPr>
                    </a:p>
                    <a:p>
                      <a:pPr marL="0" indent="-171450" algn="l" defTabSz="685767" rtl="0" eaLnBrk="1" latinLnBrk="0" hangingPunct="1">
                        <a:buFont typeface="Wingdings" panose="05000000000000000000" pitchFamily="2" charset="2"/>
                        <a:buChar char="l"/>
                        <a:tabLst>
                          <a:tab pos="1790700" algn="l"/>
                          <a:tab pos="2781300" algn="l"/>
                          <a:tab pos="2955925" algn="l"/>
                          <a:tab pos="4487863" algn="l"/>
                        </a:tabLst>
                      </a:pPr>
                      <a:r>
                        <a:rPr kumimoji="1" lang="ja-JP" altLang="en-US" sz="1100" b="0" i="0" kern="120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rPr>
                        <a:t>地域関係者との折衝 等</a:t>
                      </a: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1346428553"/>
                  </a:ext>
                </a:extLst>
              </a:tr>
              <a:tr h="432000">
                <a:tc>
                  <a:txBody>
                    <a:bodyPr/>
                    <a:lstStyle/>
                    <a:p>
                      <a:pPr marL="0" algn="ctr" defTabSz="685767" rtl="0" eaLnBrk="1" latinLnBrk="0" hangingPunct="1">
                        <a:tabLst>
                          <a:tab pos="1790700" algn="l"/>
                          <a:tab pos="2781300" algn="l"/>
                          <a:tab pos="2955925" algn="l"/>
                          <a:tab pos="4487863" algn="l"/>
                        </a:tabLst>
                      </a:pPr>
                      <a:r>
                        <a:rPr kumimoji="1" lang="en-US" altLang="ja-JP" sz="1100" b="0" i="0" kern="120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YY</a:t>
                      </a:r>
                      <a:r>
                        <a:rPr kumimoji="1" lang="ja-JP" altLang="en-US" sz="1100" b="0" i="0" kern="120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責任者</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algn="l" defTabSz="685767" rtl="0" eaLnBrk="1" latinLnBrk="0" hangingPunct="1">
                        <a:tabLst>
                          <a:tab pos="1790700" algn="l"/>
                          <a:tab pos="2781300" algn="l"/>
                          <a:tab pos="2955925" algn="l"/>
                          <a:tab pos="4487863" algn="l"/>
                        </a:tabLst>
                      </a:pPr>
                      <a:endParaRPr kumimoji="1" lang="en-US" altLang="ja-JP" sz="1100" b="0" i="0" kern="120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endParaRP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l"/>
                      <a:endParaRPr kumimoji="1" lang="en-US" altLang="ja-JP" sz="1100">
                        <a:solidFill>
                          <a:schemeClr val="tx1"/>
                        </a:solidFill>
                        <a:latin typeface="Yu Gothic UI" panose="020B0500000000000000" pitchFamily="50" charset="-128"/>
                        <a:ea typeface="Yu Gothic UI" panose="020B0500000000000000" pitchFamily="50" charset="-128"/>
                      </a:endParaRP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indent="-171450" algn="l" defTabSz="685767" rtl="0" eaLnBrk="1" latinLnBrk="0" hangingPunct="1">
                        <a:buFont typeface="Wingdings" panose="05000000000000000000" pitchFamily="2" charset="2"/>
                        <a:buChar char="l"/>
                        <a:tabLst>
                          <a:tab pos="1790700" algn="l"/>
                          <a:tab pos="2781300" algn="l"/>
                          <a:tab pos="2955925" algn="l"/>
                          <a:tab pos="4487863" algn="l"/>
                        </a:tabLst>
                      </a:pPr>
                      <a:r>
                        <a:rPr kumimoji="1" lang="ja-JP" altLang="en-US" sz="1100" b="0" i="0" kern="120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rPr>
                        <a:t>取得データの分析</a:t>
                      </a:r>
                      <a:endParaRPr kumimoji="1" lang="en-US" altLang="ja-JP" sz="1100" b="0" i="0" kern="120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endParaRPr>
                    </a:p>
                    <a:p>
                      <a:pPr marL="0" indent="-171450" algn="l" defTabSz="685767" rtl="0" eaLnBrk="1" latinLnBrk="0" hangingPunct="1">
                        <a:buFont typeface="Wingdings" panose="05000000000000000000" pitchFamily="2" charset="2"/>
                        <a:buChar char="l"/>
                        <a:tabLst>
                          <a:tab pos="1790700" algn="l"/>
                          <a:tab pos="2781300" algn="l"/>
                          <a:tab pos="2955925" algn="l"/>
                          <a:tab pos="4487863" algn="l"/>
                        </a:tabLst>
                      </a:pPr>
                      <a:r>
                        <a:rPr kumimoji="1" lang="ja-JP" altLang="en-US" sz="1100" b="0" i="0" kern="120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rPr>
                        <a:t>とりまとめ方針の策定</a:t>
                      </a: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428277985"/>
                  </a:ext>
                </a:extLst>
              </a:tr>
              <a:tr h="432000">
                <a:tc>
                  <a:txBody>
                    <a:bodyPr/>
                    <a:lstStyle/>
                    <a:p>
                      <a:pPr marL="0" algn="ctr" defTabSz="685767" rtl="0" eaLnBrk="1" latinLnBrk="0" hangingPunct="1">
                        <a:tabLst>
                          <a:tab pos="1790700" algn="l"/>
                          <a:tab pos="2781300" algn="l"/>
                          <a:tab pos="2955925" algn="l"/>
                          <a:tab pos="4487863" algn="l"/>
                        </a:tabLst>
                      </a:pPr>
                      <a:r>
                        <a:rPr kumimoji="1" lang="en-US" altLang="ja-JP" sz="1100" b="0" i="0" kern="1200" dirty="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YY</a:t>
                      </a:r>
                      <a:r>
                        <a:rPr kumimoji="1" lang="ja-JP" altLang="en-US" sz="1100" b="0" i="0" kern="1200" dirty="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担当者</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685767" rtl="0" eaLnBrk="1" latinLnBrk="0" hangingPunct="1">
                        <a:tabLst>
                          <a:tab pos="1790700" algn="l"/>
                          <a:tab pos="2781300" algn="l"/>
                          <a:tab pos="2955925" algn="l"/>
                          <a:tab pos="4487863" algn="l"/>
                        </a:tabLst>
                      </a:pPr>
                      <a:r>
                        <a:rPr kumimoji="1" lang="ja-JP" altLang="en-US" sz="1100" b="0" i="1" kern="120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調整中</a:t>
                      </a:r>
                      <a:r>
                        <a:rPr kumimoji="1" lang="en-US" altLang="ja-JP" sz="1100" b="0" i="1" kern="1200">
                          <a:solidFill>
                            <a:schemeClr val="tx1"/>
                          </a:solidFill>
                          <a:latin typeface="Yu Gothic UI" panose="020B0500000000000000" pitchFamily="50" charset="-128"/>
                          <a:ea typeface="Yu Gothic UI" panose="020B0500000000000000" pitchFamily="50" charset="-128"/>
                          <a:cs typeface="+mn-cs"/>
                          <a:sym typeface="Aptos" panose="020B0004020202020204" pitchFamily="34" charset="0"/>
                        </a:rPr>
                        <a:t>*</a:t>
                      </a: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en-US" altLang="ja-JP" sz="1100" dirty="0">
                        <a:solidFill>
                          <a:schemeClr val="tx1"/>
                        </a:solidFill>
                        <a:latin typeface="Yu Gothic UI" panose="020B0500000000000000" pitchFamily="50" charset="-128"/>
                        <a:ea typeface="Yu Gothic UI" panose="020B0500000000000000" pitchFamily="50" charset="-128"/>
                      </a:endParaRP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171450" algn="l" defTabSz="685767" rtl="0" eaLnBrk="1" latinLnBrk="0" hangingPunct="1">
                        <a:buFont typeface="Wingdings" panose="05000000000000000000" pitchFamily="2" charset="2"/>
                        <a:buChar char="l"/>
                        <a:tabLst>
                          <a:tab pos="1790700" algn="l"/>
                          <a:tab pos="2781300" algn="l"/>
                          <a:tab pos="2955925" algn="l"/>
                          <a:tab pos="4487863" algn="l"/>
                        </a:tabLst>
                      </a:pPr>
                      <a:r>
                        <a:rPr kumimoji="1" lang="ja-JP" altLang="en-US" sz="1100" b="0" i="0" kern="1200" dirty="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rPr>
                        <a:t>取得データの分析</a:t>
                      </a:r>
                      <a:endParaRPr kumimoji="1" lang="en-US" altLang="ja-JP" sz="1100" b="0" i="0" kern="1200" dirty="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endParaRPr>
                    </a:p>
                    <a:p>
                      <a:pPr marL="0" indent="-171450" algn="l" defTabSz="685767" rtl="0" eaLnBrk="1" latinLnBrk="0" hangingPunct="1">
                        <a:buFont typeface="Wingdings" panose="05000000000000000000" pitchFamily="2" charset="2"/>
                        <a:buChar char="l"/>
                        <a:tabLst>
                          <a:tab pos="1790700" algn="l"/>
                          <a:tab pos="2781300" algn="l"/>
                          <a:tab pos="2955925" algn="l"/>
                          <a:tab pos="4487863" algn="l"/>
                        </a:tabLst>
                      </a:pPr>
                      <a:r>
                        <a:rPr kumimoji="1" lang="ja-JP" altLang="en-US" sz="1100" b="0" i="0" kern="1200" dirty="0">
                          <a:solidFill>
                            <a:schemeClr val="tx1"/>
                          </a:solidFill>
                          <a:highlight>
                            <a:srgbClr val="FFFF00"/>
                          </a:highlight>
                          <a:latin typeface="Yu Gothic UI" panose="020B0500000000000000" pitchFamily="50" charset="-128"/>
                          <a:ea typeface="Yu Gothic UI" panose="020B0500000000000000" pitchFamily="50" charset="-128"/>
                          <a:cs typeface="+mn-cs"/>
                          <a:sym typeface="Aptos" panose="020B0004020202020204" pitchFamily="34" charset="0"/>
                        </a:rPr>
                        <a:t>資料作成、等</a:t>
                      </a:r>
                    </a:p>
                  </a:txBody>
                  <a:tcPr marL="72000" marR="7200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64796583"/>
                  </a:ext>
                </a:extLst>
              </a:tr>
            </a:tbl>
          </a:graphicData>
        </a:graphic>
      </p:graphicFrame>
      <p:sp>
        <p:nvSpPr>
          <p:cNvPr id="35" name="正方形/長方形 34">
            <a:extLst>
              <a:ext uri="{FF2B5EF4-FFF2-40B4-BE49-F238E27FC236}">
                <a16:creationId xmlns:a16="http://schemas.microsoft.com/office/drawing/2014/main" id="{A4AE8700-EFD6-E3DE-A290-5FF21C74071F}"/>
              </a:ext>
            </a:extLst>
          </p:cNvPr>
          <p:cNvSpPr/>
          <p:nvPr/>
        </p:nvSpPr>
        <p:spPr bwMode="gray">
          <a:xfrm>
            <a:off x="260350" y="4945356"/>
            <a:ext cx="4126366" cy="276006"/>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b="0" i="0" u="none" strike="noStrike" kern="120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応募事業者の実務担当者を記載してください。</a:t>
            </a:r>
          </a:p>
        </p:txBody>
      </p:sp>
      <p:cxnSp>
        <p:nvCxnSpPr>
          <p:cNvPr id="44" name="コネクタ: カギ線 43">
            <a:extLst>
              <a:ext uri="{FF2B5EF4-FFF2-40B4-BE49-F238E27FC236}">
                <a16:creationId xmlns:a16="http://schemas.microsoft.com/office/drawing/2014/main" id="{DC4639F1-E9CC-48D6-2DF4-6C3135D8D423}"/>
              </a:ext>
            </a:extLst>
          </p:cNvPr>
          <p:cNvCxnSpPr>
            <a:cxnSpLocks/>
            <a:stCxn id="11" idx="2"/>
            <a:endCxn id="16" idx="0"/>
          </p:cNvCxnSpPr>
          <p:nvPr/>
        </p:nvCxnSpPr>
        <p:spPr bwMode="gray">
          <a:xfrm rot="5400000">
            <a:off x="2652656" y="1958011"/>
            <a:ext cx="705314" cy="847375"/>
          </a:xfrm>
          <a:prstGeom prst="bentConnector3">
            <a:avLst>
              <a:gd name="adj1" fmla="val 50000"/>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nvGrpSpPr>
          <p:cNvPr id="47" name="グループ化 46">
            <a:extLst>
              <a:ext uri="{FF2B5EF4-FFF2-40B4-BE49-F238E27FC236}">
                <a16:creationId xmlns:a16="http://schemas.microsoft.com/office/drawing/2014/main" id="{DD5D7E85-F952-2D6B-E697-49862429166F}"/>
              </a:ext>
            </a:extLst>
          </p:cNvPr>
          <p:cNvGrpSpPr/>
          <p:nvPr/>
        </p:nvGrpSpPr>
        <p:grpSpPr>
          <a:xfrm>
            <a:off x="3546429" y="2734355"/>
            <a:ext cx="1440000" cy="648000"/>
            <a:chOff x="1391376" y="1484313"/>
            <a:chExt cx="3600000" cy="648000"/>
          </a:xfrm>
        </p:grpSpPr>
        <p:sp>
          <p:nvSpPr>
            <p:cNvPr id="48" name="テキスト ボックス 47">
              <a:extLst>
                <a:ext uri="{FF2B5EF4-FFF2-40B4-BE49-F238E27FC236}">
                  <a16:creationId xmlns:a16="http://schemas.microsoft.com/office/drawing/2014/main" id="{9C14AD97-ED85-83CF-0139-FD3A88AE1DA6}"/>
                </a:ext>
              </a:extLst>
            </p:cNvPr>
            <p:cNvSpPr txBox="1"/>
            <p:nvPr/>
          </p:nvSpPr>
          <p:spPr bwMode="gray">
            <a:xfrm>
              <a:off x="1391376" y="1484313"/>
              <a:ext cx="3600000" cy="288000"/>
            </a:xfrm>
            <a:prstGeom prst="rect">
              <a:avLst/>
            </a:prstGeom>
            <a:solidFill>
              <a:schemeClr val="tx1">
                <a:lumMod val="50000"/>
                <a:lumOff val="50000"/>
              </a:schemeClr>
            </a:solidFill>
            <a:ln w="12700">
              <a:solidFill>
                <a:schemeClr val="bg1">
                  <a:lumMod val="50000"/>
                </a:schemeClr>
              </a:solidFill>
            </a:ln>
          </p:spPr>
          <p:txBody>
            <a:bodyPr wrap="square" lIns="0" tIns="0" rIns="0" bIns="0" anchor="ctr">
              <a:noAutofit/>
            </a:bodyPr>
            <a:lstStyle/>
            <a:p>
              <a:pPr algn="ctr" defTabSz="990564" fontAlgn="auto">
                <a:spcBef>
                  <a:spcPts val="0"/>
                </a:spcBef>
                <a:spcAft>
                  <a:spcPts val="0"/>
                </a:spcAft>
                <a:buSzPct val="100000"/>
              </a:pPr>
              <a:r>
                <a:rPr kumimoji="1" lang="en-US" altLang="ja-JP" sz="1100" b="1" dirty="0">
                  <a:solidFill>
                    <a:schemeClr val="bg1"/>
                  </a:solidFill>
                  <a:latin typeface="Yu Gothic UI" panose="020B0500000000000000" pitchFamily="50" charset="-128"/>
                  <a:ea typeface="Yu Gothic UI" panose="020B0500000000000000" pitchFamily="50" charset="-128"/>
                </a:rPr>
                <a:t>××</a:t>
              </a:r>
              <a:r>
                <a:rPr kumimoji="1" lang="ja-JP" altLang="en-US" sz="1100" b="1" dirty="0">
                  <a:solidFill>
                    <a:schemeClr val="bg1"/>
                  </a:solidFill>
                  <a:latin typeface="Yu Gothic UI" panose="020B0500000000000000" pitchFamily="50" charset="-128"/>
                  <a:ea typeface="Yu Gothic UI" panose="020B0500000000000000" pitchFamily="50" charset="-128"/>
                </a:rPr>
                <a:t>会社</a:t>
              </a:r>
              <a:endParaRPr kumimoji="1" lang="en-US" altLang="ja-JP" sz="1100" b="1" dirty="0">
                <a:solidFill>
                  <a:schemeClr val="bg1"/>
                </a:solidFill>
                <a:latin typeface="Yu Gothic UI" panose="020B0500000000000000" pitchFamily="50" charset="-128"/>
                <a:ea typeface="Yu Gothic UI" panose="020B0500000000000000" pitchFamily="50" charset="-128"/>
              </a:endParaRPr>
            </a:p>
          </p:txBody>
        </p:sp>
        <p:sp>
          <p:nvSpPr>
            <p:cNvPr id="49" name="テキスト ボックス 48">
              <a:extLst>
                <a:ext uri="{FF2B5EF4-FFF2-40B4-BE49-F238E27FC236}">
                  <a16:creationId xmlns:a16="http://schemas.microsoft.com/office/drawing/2014/main" id="{E0E3F537-82D8-B39A-07C0-6A20B934348E}"/>
                </a:ext>
              </a:extLst>
            </p:cNvPr>
            <p:cNvSpPr txBox="1"/>
            <p:nvPr/>
          </p:nvSpPr>
          <p:spPr bwMode="gray">
            <a:xfrm>
              <a:off x="1391376" y="1772313"/>
              <a:ext cx="3600000" cy="360000"/>
            </a:xfrm>
            <a:prstGeom prst="rect">
              <a:avLst/>
            </a:prstGeom>
            <a:noFill/>
            <a:ln w="12700">
              <a:solidFill>
                <a:schemeClr val="bg1">
                  <a:lumMod val="50000"/>
                </a:schemeClr>
              </a:solidFill>
            </a:ln>
            <a:extLst>
              <a:ext uri="{909E8E84-426E-40DD-AFC4-6F175D3DCCD1}">
                <a14:hiddenFill xmlns:a14="http://schemas.microsoft.com/office/drawing/2010/main">
                  <a:solidFill>
                    <a:schemeClr val="bg1">
                      <a:lumMod val="50000"/>
                    </a:schemeClr>
                  </a:solidFill>
                </a14:hiddenFill>
              </a:ext>
            </a:extLst>
          </p:spPr>
          <p:txBody>
            <a:bodyPr wrap="square" lIns="0" tIns="0" rIns="0" bIns="0" anchor="ctr">
              <a:noAutofit/>
            </a:bodyPr>
            <a:lstStyle/>
            <a:p>
              <a:pPr algn="ctr" defTabSz="990564" fontAlgn="auto">
                <a:spcBef>
                  <a:spcPts val="0"/>
                </a:spcBef>
                <a:spcAft>
                  <a:spcPts val="0"/>
                </a:spcAft>
                <a:buSzPct val="100000"/>
              </a:pPr>
              <a:r>
                <a:rPr kumimoji="1" lang="ja-JP" altLang="en-US" sz="1100" dirty="0">
                  <a:latin typeface="Yu Gothic UI" panose="020B0500000000000000" pitchFamily="50" charset="-128"/>
                  <a:ea typeface="Yu Gothic UI" panose="020B0500000000000000" pitchFamily="50" charset="-128"/>
                </a:rPr>
                <a:t>担当業務の内容を記載</a:t>
              </a:r>
            </a:p>
          </p:txBody>
        </p:sp>
      </p:grpSp>
      <p:grpSp>
        <p:nvGrpSpPr>
          <p:cNvPr id="50" name="グループ化 49">
            <a:extLst>
              <a:ext uri="{FF2B5EF4-FFF2-40B4-BE49-F238E27FC236}">
                <a16:creationId xmlns:a16="http://schemas.microsoft.com/office/drawing/2014/main" id="{6137AA9B-7302-EB6D-48F3-0BFF736A9C2D}"/>
              </a:ext>
            </a:extLst>
          </p:cNvPr>
          <p:cNvGrpSpPr/>
          <p:nvPr/>
        </p:nvGrpSpPr>
        <p:grpSpPr>
          <a:xfrm>
            <a:off x="5231234" y="2734355"/>
            <a:ext cx="1440000" cy="648000"/>
            <a:chOff x="1391376" y="1484313"/>
            <a:chExt cx="3600000" cy="648000"/>
          </a:xfrm>
        </p:grpSpPr>
        <p:sp>
          <p:nvSpPr>
            <p:cNvPr id="51" name="テキスト ボックス 50">
              <a:extLst>
                <a:ext uri="{FF2B5EF4-FFF2-40B4-BE49-F238E27FC236}">
                  <a16:creationId xmlns:a16="http://schemas.microsoft.com/office/drawing/2014/main" id="{38ABCCC7-71ED-AF1E-F7C7-5A70D3A14F97}"/>
                </a:ext>
              </a:extLst>
            </p:cNvPr>
            <p:cNvSpPr txBox="1"/>
            <p:nvPr/>
          </p:nvSpPr>
          <p:spPr bwMode="gray">
            <a:xfrm>
              <a:off x="1391376" y="1484313"/>
              <a:ext cx="3600000" cy="288000"/>
            </a:xfrm>
            <a:prstGeom prst="rect">
              <a:avLst/>
            </a:prstGeom>
            <a:solidFill>
              <a:schemeClr val="tx1">
                <a:lumMod val="50000"/>
                <a:lumOff val="50000"/>
              </a:schemeClr>
            </a:solidFill>
            <a:ln w="12700">
              <a:solidFill>
                <a:schemeClr val="bg1">
                  <a:lumMod val="50000"/>
                </a:schemeClr>
              </a:solidFill>
            </a:ln>
          </p:spPr>
          <p:txBody>
            <a:bodyPr wrap="square" lIns="0" tIns="0" rIns="0" bIns="0" anchor="ctr">
              <a:noAutofit/>
            </a:bodyPr>
            <a:lstStyle/>
            <a:p>
              <a:pPr algn="ctr" defTabSz="990564" fontAlgn="auto">
                <a:spcBef>
                  <a:spcPts val="0"/>
                </a:spcBef>
                <a:spcAft>
                  <a:spcPts val="0"/>
                </a:spcAft>
                <a:buSzPct val="100000"/>
              </a:pPr>
              <a:r>
                <a:rPr kumimoji="1" lang="en-US" altLang="ja-JP" sz="1100" b="1" dirty="0">
                  <a:solidFill>
                    <a:schemeClr val="bg1"/>
                  </a:solidFill>
                  <a:latin typeface="Yu Gothic UI" panose="020B0500000000000000" pitchFamily="50" charset="-128"/>
                  <a:ea typeface="Yu Gothic UI" panose="020B0500000000000000" pitchFamily="50" charset="-128"/>
                </a:rPr>
                <a:t>××</a:t>
              </a:r>
              <a:r>
                <a:rPr kumimoji="1" lang="ja-JP" altLang="en-US" sz="1100" b="1" dirty="0">
                  <a:solidFill>
                    <a:schemeClr val="bg1"/>
                  </a:solidFill>
                  <a:latin typeface="Yu Gothic UI" panose="020B0500000000000000" pitchFamily="50" charset="-128"/>
                  <a:ea typeface="Yu Gothic UI" panose="020B0500000000000000" pitchFamily="50" charset="-128"/>
                </a:rPr>
                <a:t>会社</a:t>
              </a:r>
              <a:endParaRPr kumimoji="1" lang="en-US" altLang="ja-JP" sz="1100" b="1" dirty="0">
                <a:solidFill>
                  <a:schemeClr val="bg1"/>
                </a:solidFill>
                <a:latin typeface="Yu Gothic UI" panose="020B0500000000000000" pitchFamily="50" charset="-128"/>
                <a:ea typeface="Yu Gothic UI" panose="020B0500000000000000" pitchFamily="50" charset="-128"/>
              </a:endParaRPr>
            </a:p>
          </p:txBody>
        </p:sp>
        <p:sp>
          <p:nvSpPr>
            <p:cNvPr id="52" name="テキスト ボックス 51">
              <a:extLst>
                <a:ext uri="{FF2B5EF4-FFF2-40B4-BE49-F238E27FC236}">
                  <a16:creationId xmlns:a16="http://schemas.microsoft.com/office/drawing/2014/main" id="{983F4F73-E794-D0BC-1494-FB1399330C42}"/>
                </a:ext>
              </a:extLst>
            </p:cNvPr>
            <p:cNvSpPr txBox="1"/>
            <p:nvPr/>
          </p:nvSpPr>
          <p:spPr bwMode="gray">
            <a:xfrm>
              <a:off x="1391376" y="1772313"/>
              <a:ext cx="3600000" cy="360000"/>
            </a:xfrm>
            <a:prstGeom prst="rect">
              <a:avLst/>
            </a:prstGeom>
            <a:noFill/>
            <a:ln w="12700">
              <a:solidFill>
                <a:schemeClr val="bg1">
                  <a:lumMod val="50000"/>
                </a:schemeClr>
              </a:solidFill>
            </a:ln>
            <a:extLst>
              <a:ext uri="{909E8E84-426E-40DD-AFC4-6F175D3DCCD1}">
                <a14:hiddenFill xmlns:a14="http://schemas.microsoft.com/office/drawing/2010/main">
                  <a:solidFill>
                    <a:schemeClr val="bg1">
                      <a:lumMod val="50000"/>
                    </a:schemeClr>
                  </a:solidFill>
                </a14:hiddenFill>
              </a:ext>
            </a:extLst>
          </p:spPr>
          <p:txBody>
            <a:bodyPr wrap="square" lIns="0" tIns="0" rIns="0" bIns="0" anchor="ctr">
              <a:noAutofit/>
            </a:bodyPr>
            <a:lstStyle/>
            <a:p>
              <a:pPr algn="ctr" defTabSz="990564" fontAlgn="auto">
                <a:spcBef>
                  <a:spcPts val="0"/>
                </a:spcBef>
                <a:spcAft>
                  <a:spcPts val="0"/>
                </a:spcAft>
                <a:buSzPct val="100000"/>
              </a:pPr>
              <a:r>
                <a:rPr kumimoji="1" lang="ja-JP" altLang="en-US" sz="1100" dirty="0">
                  <a:latin typeface="Yu Gothic UI" panose="020B0500000000000000" pitchFamily="50" charset="-128"/>
                  <a:ea typeface="Yu Gothic UI" panose="020B0500000000000000" pitchFamily="50" charset="-128"/>
                </a:rPr>
                <a:t>担当業務の内容を記載</a:t>
              </a:r>
            </a:p>
          </p:txBody>
        </p:sp>
      </p:grpSp>
      <p:cxnSp>
        <p:nvCxnSpPr>
          <p:cNvPr id="54" name="コネクタ: カギ線 53">
            <a:extLst>
              <a:ext uri="{FF2B5EF4-FFF2-40B4-BE49-F238E27FC236}">
                <a16:creationId xmlns:a16="http://schemas.microsoft.com/office/drawing/2014/main" id="{6C91CF87-549C-7E13-6C48-6521FC727299}"/>
              </a:ext>
            </a:extLst>
          </p:cNvPr>
          <p:cNvCxnSpPr>
            <a:cxnSpLocks/>
            <a:stCxn id="11" idx="2"/>
            <a:endCxn id="48" idx="0"/>
          </p:cNvCxnSpPr>
          <p:nvPr/>
        </p:nvCxnSpPr>
        <p:spPr bwMode="gray">
          <a:xfrm rot="16200000" flipH="1">
            <a:off x="3495057" y="1962983"/>
            <a:ext cx="705314" cy="837429"/>
          </a:xfrm>
          <a:prstGeom prst="bentConnector3">
            <a:avLst>
              <a:gd name="adj1" fmla="val 50000"/>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nvGrpSpPr>
          <p:cNvPr id="61" name="グループ化 60">
            <a:extLst>
              <a:ext uri="{FF2B5EF4-FFF2-40B4-BE49-F238E27FC236}">
                <a16:creationId xmlns:a16="http://schemas.microsoft.com/office/drawing/2014/main" id="{4D3DE82D-EF73-0F99-7A27-738EED5D109F}"/>
              </a:ext>
            </a:extLst>
          </p:cNvPr>
          <p:cNvGrpSpPr/>
          <p:nvPr/>
        </p:nvGrpSpPr>
        <p:grpSpPr>
          <a:xfrm>
            <a:off x="-2713703" y="972273"/>
            <a:ext cx="11426396" cy="6824073"/>
            <a:chOff x="-2713703" y="972273"/>
            <a:chExt cx="11426396" cy="6824073"/>
          </a:xfrm>
        </p:grpSpPr>
        <p:sp>
          <p:nvSpPr>
            <p:cNvPr id="56" name="正方形/長方形 55">
              <a:extLst>
                <a:ext uri="{FF2B5EF4-FFF2-40B4-BE49-F238E27FC236}">
                  <a16:creationId xmlns:a16="http://schemas.microsoft.com/office/drawing/2014/main" id="{9A90F72F-8436-4494-F4C5-6D95B302AB01}"/>
                </a:ext>
              </a:extLst>
            </p:cNvPr>
            <p:cNvSpPr/>
            <p:nvPr/>
          </p:nvSpPr>
          <p:spPr>
            <a:xfrm>
              <a:off x="552369" y="3566246"/>
              <a:ext cx="5498512" cy="1171783"/>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u="sng" dirty="0"/>
                <a:t>関連する評価項目（提出時にはこれらのガイドは削除ください）</a:t>
              </a:r>
              <a:endParaRPr kumimoji="1" lang="en-US" altLang="ja-JP" sz="1400" u="sng" dirty="0"/>
            </a:p>
            <a:p>
              <a:pPr marL="285750" indent="-285750">
                <a:buFont typeface="Wingdings" panose="05000000000000000000" pitchFamily="2" charset="2"/>
                <a:buChar char="n"/>
              </a:pPr>
              <a:r>
                <a:rPr kumimoji="1" lang="ja-JP" altLang="en-US" sz="1400" dirty="0"/>
                <a:t>実施体制（組織体制）及び実施担当者が明確化されており、役割が具体的に示されているか。（ドローンに関しての専門的知見や企画・調整経験が豊富であり、業務の遂行に必要かつ充分な体制が構築されているか。）</a:t>
              </a:r>
            </a:p>
          </p:txBody>
        </p:sp>
        <p:sp>
          <p:nvSpPr>
            <p:cNvPr id="57" name="吹き出し: 線 56">
              <a:extLst>
                <a:ext uri="{FF2B5EF4-FFF2-40B4-BE49-F238E27FC236}">
                  <a16:creationId xmlns:a16="http://schemas.microsoft.com/office/drawing/2014/main" id="{23BE3AD5-D087-2423-55E2-C319C4328C37}"/>
                </a:ext>
              </a:extLst>
            </p:cNvPr>
            <p:cNvSpPr/>
            <p:nvPr/>
          </p:nvSpPr>
          <p:spPr>
            <a:xfrm>
              <a:off x="-2620965" y="5345343"/>
              <a:ext cx="2494932" cy="463371"/>
            </a:xfrm>
            <a:prstGeom prst="borderCallout1">
              <a:avLst>
                <a:gd name="adj1" fmla="val 80599"/>
                <a:gd name="adj2" fmla="val 101464"/>
                <a:gd name="adj3" fmla="val 163643"/>
                <a:gd name="adj4" fmla="val 134744"/>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適宜行を追加ください。</a:t>
              </a:r>
              <a:endParaRPr kumimoji="1" lang="en-US" altLang="ja-JP" sz="1400" dirty="0">
                <a:solidFill>
                  <a:schemeClr val="bg1"/>
                </a:solidFill>
              </a:endParaRPr>
            </a:p>
            <a:p>
              <a:r>
                <a:rPr kumimoji="1" lang="ja-JP" altLang="en-US" sz="1400" dirty="0">
                  <a:solidFill>
                    <a:schemeClr val="bg1"/>
                  </a:solidFill>
                </a:rPr>
                <a:t>（記載済のものの修正も可）</a:t>
              </a:r>
            </a:p>
          </p:txBody>
        </p:sp>
        <p:sp>
          <p:nvSpPr>
            <p:cNvPr id="58" name="吹き出し: 線 57">
              <a:extLst>
                <a:ext uri="{FF2B5EF4-FFF2-40B4-BE49-F238E27FC236}">
                  <a16:creationId xmlns:a16="http://schemas.microsoft.com/office/drawing/2014/main" id="{159DED37-B0AE-47AD-C8B0-829FE8083F54}"/>
                </a:ext>
              </a:extLst>
            </p:cNvPr>
            <p:cNvSpPr/>
            <p:nvPr/>
          </p:nvSpPr>
          <p:spPr>
            <a:xfrm>
              <a:off x="-2713703" y="972273"/>
              <a:ext cx="2587670" cy="1550210"/>
            </a:xfrm>
            <a:prstGeom prst="borderCallout1">
              <a:avLst>
                <a:gd name="adj1" fmla="val 17886"/>
                <a:gd name="adj2" fmla="val 101186"/>
                <a:gd name="adj3" fmla="val 44773"/>
                <a:gd name="adj4" fmla="val 118014"/>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評価項目に則した内容が記載されていればフォーマットは問いません。</a:t>
              </a:r>
              <a:endParaRPr kumimoji="1" lang="en-US" altLang="ja-JP" sz="1400" dirty="0">
                <a:solidFill>
                  <a:schemeClr val="bg1"/>
                </a:solidFill>
              </a:endParaRPr>
            </a:p>
            <a:p>
              <a:r>
                <a:rPr kumimoji="1" lang="ja-JP" altLang="en-US" sz="1400" dirty="0">
                  <a:solidFill>
                    <a:schemeClr val="bg1"/>
                  </a:solidFill>
                </a:rPr>
                <a:t>（コンソーシアムで応募する場合は、各人員の所属企業や企業ごとの業務所掌がわかるように記載ください）</a:t>
              </a:r>
              <a:endParaRPr kumimoji="1" lang="en-US" altLang="ja-JP" sz="1400" dirty="0">
                <a:solidFill>
                  <a:schemeClr val="bg1"/>
                </a:solidFill>
              </a:endParaRPr>
            </a:p>
          </p:txBody>
        </p:sp>
        <p:sp>
          <p:nvSpPr>
            <p:cNvPr id="59" name="吹き出し: 線 58">
              <a:extLst>
                <a:ext uri="{FF2B5EF4-FFF2-40B4-BE49-F238E27FC236}">
                  <a16:creationId xmlns:a16="http://schemas.microsoft.com/office/drawing/2014/main" id="{CA0D2DB4-EC80-78D2-040D-CF475E7E9426}"/>
                </a:ext>
              </a:extLst>
            </p:cNvPr>
            <p:cNvSpPr/>
            <p:nvPr/>
          </p:nvSpPr>
          <p:spPr>
            <a:xfrm>
              <a:off x="-2620965" y="7332975"/>
              <a:ext cx="2494932" cy="463371"/>
            </a:xfrm>
            <a:prstGeom prst="borderCallout1">
              <a:avLst>
                <a:gd name="adj1" fmla="val 14820"/>
                <a:gd name="adj2" fmla="val 101858"/>
                <a:gd name="adj3" fmla="val 32085"/>
                <a:gd name="adj4" fmla="val 165877"/>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担当者が未確定の場合は</a:t>
              </a:r>
              <a:br>
                <a:rPr kumimoji="1" lang="en-US" altLang="ja-JP" sz="1400" dirty="0">
                  <a:solidFill>
                    <a:schemeClr val="bg1"/>
                  </a:solidFill>
                </a:rPr>
              </a:br>
              <a:r>
                <a:rPr kumimoji="1" lang="ja-JP" altLang="en-US" sz="1400" dirty="0">
                  <a:solidFill>
                    <a:schemeClr val="bg1"/>
                  </a:solidFill>
                </a:rPr>
                <a:t>「調整中」と記載ください。</a:t>
              </a:r>
            </a:p>
          </p:txBody>
        </p:sp>
        <p:sp>
          <p:nvSpPr>
            <p:cNvPr id="60" name="吹き出し: 線 59">
              <a:extLst>
                <a:ext uri="{FF2B5EF4-FFF2-40B4-BE49-F238E27FC236}">
                  <a16:creationId xmlns:a16="http://schemas.microsoft.com/office/drawing/2014/main" id="{0F28C9E0-F5F2-0DDF-2769-412525D8051B}"/>
                </a:ext>
              </a:extLst>
            </p:cNvPr>
            <p:cNvSpPr/>
            <p:nvPr/>
          </p:nvSpPr>
          <p:spPr>
            <a:xfrm>
              <a:off x="7049728" y="5577028"/>
              <a:ext cx="1662965" cy="463371"/>
            </a:xfrm>
            <a:prstGeom prst="borderCallout1">
              <a:avLst>
                <a:gd name="adj1" fmla="val 12698"/>
                <a:gd name="adj2" fmla="val -3169"/>
                <a:gd name="adj3" fmla="val 27841"/>
                <a:gd name="adj4" fmla="val -68029"/>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記入例のため</a:t>
              </a:r>
              <a:br>
                <a:rPr kumimoji="1" lang="en-US" altLang="ja-JP" sz="1400" dirty="0">
                  <a:solidFill>
                    <a:schemeClr val="bg1"/>
                  </a:solidFill>
                </a:rPr>
              </a:br>
              <a:r>
                <a:rPr kumimoji="1" lang="ja-JP" altLang="en-US" sz="1400" dirty="0">
                  <a:solidFill>
                    <a:schemeClr val="bg1"/>
                  </a:solidFill>
                </a:rPr>
                <a:t>適宜修正ください。</a:t>
              </a:r>
            </a:p>
          </p:txBody>
        </p:sp>
      </p:grpSp>
      <p:grpSp>
        <p:nvGrpSpPr>
          <p:cNvPr id="5" name="グループ化 4">
            <a:extLst>
              <a:ext uri="{FF2B5EF4-FFF2-40B4-BE49-F238E27FC236}">
                <a16:creationId xmlns:a16="http://schemas.microsoft.com/office/drawing/2014/main" id="{EA608997-18A6-65EA-B5C8-5804F0C8DE65}"/>
              </a:ext>
            </a:extLst>
          </p:cNvPr>
          <p:cNvGrpSpPr/>
          <p:nvPr/>
        </p:nvGrpSpPr>
        <p:grpSpPr>
          <a:xfrm>
            <a:off x="8868443" y="2882482"/>
            <a:ext cx="1915432" cy="648000"/>
            <a:chOff x="1391376" y="1484313"/>
            <a:chExt cx="3600000" cy="648000"/>
          </a:xfrm>
        </p:grpSpPr>
        <p:sp>
          <p:nvSpPr>
            <p:cNvPr id="6" name="テキスト ボックス 5">
              <a:extLst>
                <a:ext uri="{FF2B5EF4-FFF2-40B4-BE49-F238E27FC236}">
                  <a16:creationId xmlns:a16="http://schemas.microsoft.com/office/drawing/2014/main" id="{997DBDC2-7ECD-4E0C-EA90-69E59E71CBEE}"/>
                </a:ext>
              </a:extLst>
            </p:cNvPr>
            <p:cNvSpPr txBox="1"/>
            <p:nvPr/>
          </p:nvSpPr>
          <p:spPr bwMode="gray">
            <a:xfrm>
              <a:off x="1391376" y="1484313"/>
              <a:ext cx="3600000" cy="288000"/>
            </a:xfrm>
            <a:prstGeom prst="rect">
              <a:avLst/>
            </a:prstGeom>
            <a:solidFill>
              <a:schemeClr val="tx1">
                <a:lumMod val="50000"/>
                <a:lumOff val="50000"/>
              </a:schemeClr>
            </a:solidFill>
            <a:ln w="12700">
              <a:solidFill>
                <a:schemeClr val="bg1">
                  <a:lumMod val="50000"/>
                </a:schemeClr>
              </a:solidFill>
            </a:ln>
          </p:spPr>
          <p:txBody>
            <a:bodyPr wrap="square" lIns="0" tIns="0" rIns="0" bIns="0" anchor="ctr">
              <a:noAutofit/>
            </a:bodyPr>
            <a:lstStyle/>
            <a:p>
              <a:pPr algn="ctr" defTabSz="990564" fontAlgn="auto">
                <a:spcBef>
                  <a:spcPts val="0"/>
                </a:spcBef>
                <a:spcAft>
                  <a:spcPts val="0"/>
                </a:spcAft>
                <a:buSzPct val="100000"/>
              </a:pPr>
              <a:r>
                <a:rPr kumimoji="1" lang="ja-JP" altLang="en-US" sz="1100" b="1" dirty="0">
                  <a:solidFill>
                    <a:schemeClr val="bg1"/>
                  </a:solidFill>
                  <a:latin typeface="Yu Gothic UI" panose="020B0500000000000000" pitchFamily="50" charset="-128"/>
                  <a:ea typeface="Yu Gothic UI" panose="020B0500000000000000" pitchFamily="50" charset="-128"/>
                </a:rPr>
                <a:t>プロジェクト協力（役割を記載）</a:t>
              </a:r>
              <a:endParaRPr kumimoji="1" lang="en-US" altLang="ja-JP" sz="1100" b="1" dirty="0">
                <a:solidFill>
                  <a:schemeClr val="bg1"/>
                </a:solidFill>
                <a:latin typeface="Yu Gothic UI" panose="020B0500000000000000" pitchFamily="50" charset="-128"/>
                <a:ea typeface="Yu Gothic UI" panose="020B0500000000000000" pitchFamily="50" charset="-128"/>
              </a:endParaRPr>
            </a:p>
          </p:txBody>
        </p:sp>
        <p:sp>
          <p:nvSpPr>
            <p:cNvPr id="7" name="テキスト ボックス 6">
              <a:extLst>
                <a:ext uri="{FF2B5EF4-FFF2-40B4-BE49-F238E27FC236}">
                  <a16:creationId xmlns:a16="http://schemas.microsoft.com/office/drawing/2014/main" id="{D951949E-37A0-851F-082D-1254EC83DDEC}"/>
                </a:ext>
              </a:extLst>
            </p:cNvPr>
            <p:cNvSpPr txBox="1"/>
            <p:nvPr/>
          </p:nvSpPr>
          <p:spPr bwMode="gray">
            <a:xfrm>
              <a:off x="1391376" y="1772313"/>
              <a:ext cx="3600000" cy="360000"/>
            </a:xfrm>
            <a:prstGeom prst="rect">
              <a:avLst/>
            </a:prstGeom>
            <a:noFill/>
            <a:ln w="12700">
              <a:solidFill>
                <a:schemeClr val="bg1">
                  <a:lumMod val="50000"/>
                </a:schemeClr>
              </a:solidFill>
            </a:ln>
            <a:extLst>
              <a:ext uri="{909E8E84-426E-40DD-AFC4-6F175D3DCCD1}">
                <a14:hiddenFill xmlns:a14="http://schemas.microsoft.com/office/drawing/2010/main">
                  <a:solidFill>
                    <a:schemeClr val="bg1">
                      <a:lumMod val="50000"/>
                    </a:schemeClr>
                  </a:solidFill>
                </a14:hiddenFill>
              </a:ext>
            </a:extLst>
          </p:spPr>
          <p:txBody>
            <a:bodyPr wrap="square" lIns="0" tIns="0" rIns="0" bIns="0" anchor="ctr">
              <a:noAutofit/>
            </a:bodyPr>
            <a:lstStyle/>
            <a:p>
              <a:pPr algn="ctr" defTabSz="990564" fontAlgn="auto">
                <a:spcBef>
                  <a:spcPts val="0"/>
                </a:spcBef>
                <a:spcAft>
                  <a:spcPts val="0"/>
                </a:spcAft>
                <a:buSzPct val="100000"/>
              </a:pPr>
              <a:r>
                <a:rPr kumimoji="1" lang="ja-JP" altLang="en-US" sz="1100" dirty="0">
                  <a:latin typeface="Yu Gothic UI" panose="020B0500000000000000" pitchFamily="50" charset="-128"/>
                  <a:ea typeface="Yu Gothic UI" panose="020B0500000000000000" pitchFamily="50" charset="-128"/>
                </a:rPr>
                <a:t>＜協力事業者名＞</a:t>
              </a:r>
              <a:endParaRPr kumimoji="1" lang="en-US" altLang="ja-JP" sz="1100" dirty="0">
                <a:latin typeface="Yu Gothic UI" panose="020B0500000000000000" pitchFamily="50" charset="-128"/>
                <a:ea typeface="Yu Gothic UI" panose="020B0500000000000000" pitchFamily="50" charset="-128"/>
              </a:endParaRPr>
            </a:p>
          </p:txBody>
        </p:sp>
      </p:grpSp>
      <p:cxnSp>
        <p:nvCxnSpPr>
          <p:cNvPr id="20" name="直線コネクタ 19">
            <a:extLst>
              <a:ext uri="{FF2B5EF4-FFF2-40B4-BE49-F238E27FC236}">
                <a16:creationId xmlns:a16="http://schemas.microsoft.com/office/drawing/2014/main" id="{AB15D02B-4D53-8B8A-6225-D0E197F35DBC}"/>
              </a:ext>
            </a:extLst>
          </p:cNvPr>
          <p:cNvCxnSpPr>
            <a:cxnSpLocks/>
            <a:stCxn id="7" idx="1"/>
          </p:cNvCxnSpPr>
          <p:nvPr/>
        </p:nvCxnSpPr>
        <p:spPr>
          <a:xfrm flipH="1" flipV="1">
            <a:off x="7985760" y="3021130"/>
            <a:ext cx="882683" cy="329352"/>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 name="コネクタ: カギ線 20">
            <a:extLst>
              <a:ext uri="{FF2B5EF4-FFF2-40B4-BE49-F238E27FC236}">
                <a16:creationId xmlns:a16="http://schemas.microsoft.com/office/drawing/2014/main" id="{6B38213B-FBEB-71F6-7BBF-A141C466C053}"/>
              </a:ext>
            </a:extLst>
          </p:cNvPr>
          <p:cNvCxnSpPr>
            <a:cxnSpLocks/>
            <a:stCxn id="11" idx="2"/>
            <a:endCxn id="51" idx="0"/>
          </p:cNvCxnSpPr>
          <p:nvPr/>
        </p:nvCxnSpPr>
        <p:spPr bwMode="gray">
          <a:xfrm rot="16200000" flipH="1">
            <a:off x="4337460" y="1120581"/>
            <a:ext cx="705314" cy="2522234"/>
          </a:xfrm>
          <a:prstGeom prst="bentConnector3">
            <a:avLst>
              <a:gd name="adj1" fmla="val 50000"/>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2929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7EEAA2-50A1-E75A-FC48-2C3A9ADFE18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949AA28-3734-8A62-D03A-894B670C633A}"/>
              </a:ext>
            </a:extLst>
          </p:cNvPr>
          <p:cNvSpPr>
            <a:spLocks noGrp="1"/>
          </p:cNvSpPr>
          <p:nvPr>
            <p:ph type="title"/>
          </p:nvPr>
        </p:nvSpPr>
        <p:spPr>
          <a:xfrm>
            <a:off x="188912" y="179389"/>
            <a:ext cx="6480175" cy="323850"/>
          </a:xfrm>
          <a:solidFill>
            <a:schemeClr val="accent6">
              <a:lumMod val="20000"/>
              <a:lumOff val="80000"/>
            </a:schemeClr>
          </a:solidFill>
        </p:spPr>
        <p:txBody>
          <a:bodyPr>
            <a:normAutofit/>
          </a:bodyPr>
          <a:lstStyle/>
          <a:p>
            <a:r>
              <a:rPr kumimoji="1" lang="ja-JP" altLang="en-US" sz="1600" b="1">
                <a:latin typeface="Yu Gothic UI" panose="020B0500000000000000" pitchFamily="50" charset="-128"/>
                <a:ea typeface="Yu Gothic UI" panose="020B0500000000000000" pitchFamily="50" charset="-128"/>
              </a:rPr>
              <a:t>② 社会実装に向けた計画等</a:t>
            </a:r>
          </a:p>
        </p:txBody>
      </p:sp>
      <p:sp>
        <p:nvSpPr>
          <p:cNvPr id="4" name="タイトル 1">
            <a:extLst>
              <a:ext uri="{FF2B5EF4-FFF2-40B4-BE49-F238E27FC236}">
                <a16:creationId xmlns:a16="http://schemas.microsoft.com/office/drawing/2014/main" id="{BE2DE503-CC77-87D1-C965-29BEFEA5D0C6}"/>
              </a:ext>
            </a:extLst>
          </p:cNvPr>
          <p:cNvSpPr txBox="1">
            <a:spLocks/>
          </p:cNvSpPr>
          <p:nvPr/>
        </p:nvSpPr>
        <p:spPr>
          <a:xfrm>
            <a:off x="188912" y="503238"/>
            <a:ext cx="6480175" cy="576000"/>
          </a:xfrm>
          <a:prstGeom prst="rect">
            <a:avLst/>
          </a:prstGeom>
          <a:ln>
            <a:solidFill>
              <a:schemeClr val="bg1">
                <a:lumMod val="75000"/>
              </a:schemeClr>
            </a:solidFill>
          </a:ln>
        </p:spPr>
        <p:txBody>
          <a:bodyPr vert="horz" lIns="72000" tIns="72000" rIns="72000" bIns="72000" rtlCol="0" anchor="t">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171450" indent="-171450">
              <a:spcBef>
                <a:spcPts val="300"/>
              </a:spcBef>
              <a:buFont typeface="Wingdings" panose="05000000000000000000" pitchFamily="2" charset="2"/>
              <a:buChar char="n"/>
            </a:pPr>
            <a:r>
              <a:rPr lang="ja-JP" altLang="en-US" sz="1100" dirty="0">
                <a:latin typeface="Yu Gothic UI" panose="020B0500000000000000" pitchFamily="50" charset="-128"/>
                <a:ea typeface="Yu Gothic UI" panose="020B0500000000000000" pitchFamily="50" charset="-128"/>
              </a:rPr>
              <a:t>実現したいビジネスモデル</a:t>
            </a:r>
            <a:br>
              <a:rPr lang="en-US" altLang="ja-JP" sz="1100" dirty="0">
                <a:latin typeface="Yu Gothic UI" panose="020B0500000000000000" pitchFamily="50" charset="-128"/>
                <a:ea typeface="Yu Gothic UI" panose="020B0500000000000000" pitchFamily="50" charset="-128"/>
              </a:rPr>
            </a:br>
            <a:r>
              <a:rPr lang="ja-JP" altLang="en-US" sz="1100" dirty="0">
                <a:latin typeface="Yu Gothic UI" panose="020B0500000000000000" pitchFamily="50" charset="-128"/>
                <a:ea typeface="Yu Gothic UI" panose="020B0500000000000000" pitchFamily="50" charset="-128"/>
              </a:rPr>
              <a:t>ドローンを活用した物流サービスによってどのようなビジネスモデル構築を実現したいのかを詳細に記載すること。その際に、マネタイズできるポイントがどこにあるのかも記載すること。</a:t>
            </a:r>
            <a:endParaRPr lang="en-US" altLang="ja-JP" sz="1100" dirty="0">
              <a:latin typeface="Yu Gothic UI" panose="020B0500000000000000" pitchFamily="50" charset="-128"/>
              <a:ea typeface="Yu Gothic UI" panose="020B0500000000000000" pitchFamily="50" charset="-128"/>
            </a:endParaRPr>
          </a:p>
        </p:txBody>
      </p:sp>
      <p:sp>
        <p:nvSpPr>
          <p:cNvPr id="3" name="タイトル 1">
            <a:extLst>
              <a:ext uri="{FF2B5EF4-FFF2-40B4-BE49-F238E27FC236}">
                <a16:creationId xmlns:a16="http://schemas.microsoft.com/office/drawing/2014/main" id="{CCC1CD6E-E20F-5C25-0875-6C9E2C799AF9}"/>
              </a:ext>
            </a:extLst>
          </p:cNvPr>
          <p:cNvSpPr txBox="1">
            <a:spLocks/>
          </p:cNvSpPr>
          <p:nvPr/>
        </p:nvSpPr>
        <p:spPr>
          <a:xfrm>
            <a:off x="188912" y="5050960"/>
            <a:ext cx="6480175" cy="468000"/>
          </a:xfrm>
          <a:prstGeom prst="rect">
            <a:avLst/>
          </a:prstGeom>
          <a:ln>
            <a:solidFill>
              <a:schemeClr val="bg1">
                <a:lumMod val="75000"/>
              </a:schemeClr>
            </a:solidFill>
          </a:ln>
        </p:spPr>
        <p:txBody>
          <a:bodyPr vert="horz" lIns="72000" tIns="72000" rIns="72000" bIns="72000" rtlCol="0" anchor="t">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171450" indent="-171450">
              <a:spcBef>
                <a:spcPts val="300"/>
              </a:spcBef>
              <a:buFont typeface="Wingdings" panose="05000000000000000000" pitchFamily="2" charset="2"/>
              <a:buChar char="n"/>
            </a:pPr>
            <a:r>
              <a:rPr lang="ja-JP" altLang="ja-JP" sz="1100" dirty="0">
                <a:latin typeface="Yu Gothic UI" panose="020B0500000000000000" pitchFamily="50" charset="-128"/>
                <a:ea typeface="Yu Gothic UI" panose="020B0500000000000000" pitchFamily="50" charset="-128"/>
              </a:rPr>
              <a:t>ビジネスモデル構築に向けた今後の戦略</a:t>
            </a:r>
            <a:br>
              <a:rPr lang="en-US" altLang="ja-JP" sz="1100" dirty="0">
                <a:latin typeface="Yu Gothic UI" panose="020B0500000000000000" pitchFamily="50" charset="-128"/>
                <a:ea typeface="Yu Gothic UI" panose="020B0500000000000000" pitchFamily="50" charset="-128"/>
              </a:rPr>
            </a:br>
            <a:r>
              <a:rPr lang="ja-JP" altLang="ja-JP" sz="1100" dirty="0">
                <a:latin typeface="Yu Gothic UI" panose="020B0500000000000000" pitchFamily="50" charset="-128"/>
                <a:ea typeface="Yu Gothic UI" panose="020B0500000000000000" pitchFamily="50" charset="-128"/>
              </a:rPr>
              <a:t>ビジネスモデル構築に向け</a:t>
            </a:r>
            <a:r>
              <a:rPr lang="ja-JP" altLang="en-US" sz="1100" dirty="0">
                <a:latin typeface="Yu Gothic UI" panose="020B0500000000000000" pitchFamily="50" charset="-128"/>
                <a:ea typeface="Yu Gothic UI" panose="020B0500000000000000" pitchFamily="50" charset="-128"/>
              </a:rPr>
              <a:t>て解決するべき課題や</a:t>
            </a:r>
            <a:r>
              <a:rPr lang="ja-JP" altLang="ja-JP" sz="1100" dirty="0">
                <a:latin typeface="Yu Gothic UI" panose="020B0500000000000000" pitchFamily="50" charset="-128"/>
                <a:ea typeface="Yu Gothic UI" panose="020B0500000000000000" pitchFamily="50" charset="-128"/>
              </a:rPr>
              <a:t>戦略を記載</a:t>
            </a:r>
            <a:r>
              <a:rPr lang="ja-JP" altLang="en-US" sz="1100" dirty="0">
                <a:latin typeface="Yu Gothic UI" panose="020B0500000000000000" pitchFamily="50" charset="-128"/>
                <a:ea typeface="Yu Gothic UI" panose="020B0500000000000000" pitchFamily="50" charset="-128"/>
              </a:rPr>
              <a:t>すること</a:t>
            </a:r>
            <a:r>
              <a:rPr lang="ja-JP" altLang="ja-JP" sz="1100" dirty="0">
                <a:latin typeface="Yu Gothic UI" panose="020B0500000000000000" pitchFamily="50" charset="-128"/>
                <a:ea typeface="Yu Gothic UI" panose="020B0500000000000000" pitchFamily="50" charset="-128"/>
              </a:rPr>
              <a:t>。</a:t>
            </a:r>
          </a:p>
        </p:txBody>
      </p:sp>
      <p:grpSp>
        <p:nvGrpSpPr>
          <p:cNvPr id="16" name="グループ化 15">
            <a:extLst>
              <a:ext uri="{FF2B5EF4-FFF2-40B4-BE49-F238E27FC236}">
                <a16:creationId xmlns:a16="http://schemas.microsoft.com/office/drawing/2014/main" id="{C6FD284D-58B5-8D6C-EC0E-A08363C78B1E}"/>
              </a:ext>
            </a:extLst>
          </p:cNvPr>
          <p:cNvGrpSpPr/>
          <p:nvPr/>
        </p:nvGrpSpPr>
        <p:grpSpPr>
          <a:xfrm>
            <a:off x="751114" y="5633884"/>
            <a:ext cx="5917974" cy="171879"/>
            <a:chOff x="751114" y="6215737"/>
            <a:chExt cx="5917974" cy="217719"/>
          </a:xfrm>
          <a:solidFill>
            <a:schemeClr val="tx1">
              <a:lumMod val="50000"/>
              <a:lumOff val="50000"/>
            </a:schemeClr>
          </a:solidFill>
        </p:grpSpPr>
        <p:sp>
          <p:nvSpPr>
            <p:cNvPr id="5" name="矢印: 五方向 4">
              <a:extLst>
                <a:ext uri="{FF2B5EF4-FFF2-40B4-BE49-F238E27FC236}">
                  <a16:creationId xmlns:a16="http://schemas.microsoft.com/office/drawing/2014/main" id="{1D5EE460-2411-0737-0871-DF9A305CBB52}"/>
                </a:ext>
              </a:extLst>
            </p:cNvPr>
            <p:cNvSpPr/>
            <p:nvPr/>
          </p:nvSpPr>
          <p:spPr>
            <a:xfrm>
              <a:off x="751114" y="6215737"/>
              <a:ext cx="1937490" cy="217719"/>
            </a:xfrm>
            <a:prstGeom prst="homePlate">
              <a:avLst/>
            </a:prstGeom>
            <a:grp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latin typeface="Yu Gothic UI" panose="020B0500000000000000" pitchFamily="50" charset="-128"/>
                  <a:ea typeface="Yu Gothic UI" panose="020B0500000000000000" pitchFamily="50" charset="-128"/>
                </a:rPr>
                <a:t>現在（実証）</a:t>
              </a:r>
            </a:p>
          </p:txBody>
        </p:sp>
        <p:sp>
          <p:nvSpPr>
            <p:cNvPr id="6" name="矢印: 五方向 5">
              <a:extLst>
                <a:ext uri="{FF2B5EF4-FFF2-40B4-BE49-F238E27FC236}">
                  <a16:creationId xmlns:a16="http://schemas.microsoft.com/office/drawing/2014/main" id="{6AA45511-E981-05F0-8D64-AC0CF01E0739}"/>
                </a:ext>
              </a:extLst>
            </p:cNvPr>
            <p:cNvSpPr/>
            <p:nvPr/>
          </p:nvSpPr>
          <p:spPr>
            <a:xfrm>
              <a:off x="2741356" y="6215737"/>
              <a:ext cx="1937490" cy="217719"/>
            </a:xfrm>
            <a:prstGeom prst="homePlate">
              <a:avLst/>
            </a:prstGeom>
            <a:grp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latin typeface="Yu Gothic UI" panose="020B0500000000000000" pitchFamily="50" charset="-128"/>
                  <a:ea typeface="Yu Gothic UI" panose="020B0500000000000000" pitchFamily="50" charset="-128"/>
                </a:rPr>
                <a:t>ビジネスモデル構築</a:t>
              </a:r>
              <a:r>
                <a:rPr kumimoji="1" lang="en-US" altLang="ja-JP" sz="1100" dirty="0">
                  <a:latin typeface="Yu Gothic UI" panose="020B0500000000000000" pitchFamily="50" charset="-128"/>
                  <a:ea typeface="Yu Gothic UI" panose="020B0500000000000000" pitchFamily="50" charset="-128"/>
                </a:rPr>
                <a:t>(xx</a:t>
              </a:r>
              <a:r>
                <a:rPr kumimoji="1" lang="ja-JP" altLang="en-US" sz="1100" dirty="0">
                  <a:latin typeface="Yu Gothic UI" panose="020B0500000000000000" pitchFamily="50" charset="-128"/>
                  <a:ea typeface="Yu Gothic UI" panose="020B0500000000000000" pitchFamily="50" charset="-128"/>
                </a:rPr>
                <a:t>年後</a:t>
              </a:r>
              <a:r>
                <a:rPr kumimoji="1" lang="en-US" altLang="ja-JP" sz="1100" dirty="0">
                  <a:latin typeface="Yu Gothic UI" panose="020B0500000000000000" pitchFamily="50" charset="-128"/>
                  <a:ea typeface="Yu Gothic UI" panose="020B0500000000000000" pitchFamily="50" charset="-128"/>
                </a:rPr>
                <a:t>)</a:t>
              </a:r>
              <a:endParaRPr kumimoji="1" lang="ja-JP" altLang="en-US" sz="1100" dirty="0">
                <a:latin typeface="Yu Gothic UI" panose="020B0500000000000000" pitchFamily="50" charset="-128"/>
                <a:ea typeface="Yu Gothic UI" panose="020B0500000000000000" pitchFamily="50" charset="-128"/>
              </a:endParaRPr>
            </a:p>
          </p:txBody>
        </p:sp>
        <p:sp>
          <p:nvSpPr>
            <p:cNvPr id="7" name="矢印: 五方向 6">
              <a:extLst>
                <a:ext uri="{FF2B5EF4-FFF2-40B4-BE49-F238E27FC236}">
                  <a16:creationId xmlns:a16="http://schemas.microsoft.com/office/drawing/2014/main" id="{01E03C72-0493-06A3-3392-A5E07ED36C87}"/>
                </a:ext>
              </a:extLst>
            </p:cNvPr>
            <p:cNvSpPr/>
            <p:nvPr/>
          </p:nvSpPr>
          <p:spPr>
            <a:xfrm>
              <a:off x="4731598" y="6215737"/>
              <a:ext cx="1937490" cy="217719"/>
            </a:xfrm>
            <a:prstGeom prst="homePlate">
              <a:avLst/>
            </a:prstGeom>
            <a:grp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latin typeface="Yu Gothic UI" panose="020B0500000000000000" pitchFamily="50" charset="-128"/>
                  <a:ea typeface="Yu Gothic UI" panose="020B0500000000000000" pitchFamily="50" charset="-128"/>
                </a:rPr>
                <a:t>事業化（</a:t>
              </a:r>
              <a:r>
                <a:rPr kumimoji="1" lang="en-US" altLang="ja-JP" sz="1100" dirty="0">
                  <a:latin typeface="Yu Gothic UI" panose="020B0500000000000000" pitchFamily="50" charset="-128"/>
                  <a:ea typeface="Yu Gothic UI" panose="020B0500000000000000" pitchFamily="50" charset="-128"/>
                </a:rPr>
                <a:t>xx</a:t>
              </a:r>
              <a:r>
                <a:rPr kumimoji="1" lang="ja-JP" altLang="en-US" sz="1100" dirty="0">
                  <a:latin typeface="Yu Gothic UI" panose="020B0500000000000000" pitchFamily="50" charset="-128"/>
                  <a:ea typeface="Yu Gothic UI" panose="020B0500000000000000" pitchFamily="50" charset="-128"/>
                </a:rPr>
                <a:t>年後）</a:t>
              </a:r>
            </a:p>
          </p:txBody>
        </p:sp>
      </p:grpSp>
      <p:sp>
        <p:nvSpPr>
          <p:cNvPr id="10" name="正方形/長方形 9">
            <a:extLst>
              <a:ext uri="{FF2B5EF4-FFF2-40B4-BE49-F238E27FC236}">
                <a16:creationId xmlns:a16="http://schemas.microsoft.com/office/drawing/2014/main" id="{30AD77DA-7E1A-DAC2-E38E-0E755F5E8EA0}"/>
              </a:ext>
            </a:extLst>
          </p:cNvPr>
          <p:cNvSpPr/>
          <p:nvPr/>
        </p:nvSpPr>
        <p:spPr>
          <a:xfrm>
            <a:off x="188911" y="5870737"/>
            <a:ext cx="475117" cy="559493"/>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技術</a:t>
            </a:r>
          </a:p>
        </p:txBody>
      </p:sp>
      <p:sp>
        <p:nvSpPr>
          <p:cNvPr id="11" name="正方形/長方形 10">
            <a:extLst>
              <a:ext uri="{FF2B5EF4-FFF2-40B4-BE49-F238E27FC236}">
                <a16:creationId xmlns:a16="http://schemas.microsoft.com/office/drawing/2014/main" id="{9CB9F553-D05E-2D52-2E31-0584BDC18413}"/>
              </a:ext>
            </a:extLst>
          </p:cNvPr>
          <p:cNvSpPr/>
          <p:nvPr/>
        </p:nvSpPr>
        <p:spPr>
          <a:xfrm>
            <a:off x="188911" y="6495204"/>
            <a:ext cx="475117" cy="559493"/>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運用</a:t>
            </a:r>
          </a:p>
        </p:txBody>
      </p:sp>
      <p:sp>
        <p:nvSpPr>
          <p:cNvPr id="12" name="正方形/長方形 11">
            <a:extLst>
              <a:ext uri="{FF2B5EF4-FFF2-40B4-BE49-F238E27FC236}">
                <a16:creationId xmlns:a16="http://schemas.microsoft.com/office/drawing/2014/main" id="{5BB3B64D-B741-1020-5805-5095F49D4DA6}"/>
              </a:ext>
            </a:extLst>
          </p:cNvPr>
          <p:cNvSpPr/>
          <p:nvPr/>
        </p:nvSpPr>
        <p:spPr>
          <a:xfrm>
            <a:off x="188911" y="7119671"/>
            <a:ext cx="475117" cy="559493"/>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制度</a:t>
            </a:r>
          </a:p>
        </p:txBody>
      </p:sp>
      <p:sp>
        <p:nvSpPr>
          <p:cNvPr id="13" name="正方形/長方形 12">
            <a:extLst>
              <a:ext uri="{FF2B5EF4-FFF2-40B4-BE49-F238E27FC236}">
                <a16:creationId xmlns:a16="http://schemas.microsoft.com/office/drawing/2014/main" id="{A0DCBE7A-7F3C-AF6E-177A-7B9E3B748061}"/>
              </a:ext>
            </a:extLst>
          </p:cNvPr>
          <p:cNvSpPr/>
          <p:nvPr/>
        </p:nvSpPr>
        <p:spPr>
          <a:xfrm>
            <a:off x="188911" y="7744138"/>
            <a:ext cx="475117" cy="559493"/>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安全</a:t>
            </a:r>
          </a:p>
        </p:txBody>
      </p:sp>
      <p:sp>
        <p:nvSpPr>
          <p:cNvPr id="14" name="正方形/長方形 13">
            <a:extLst>
              <a:ext uri="{FF2B5EF4-FFF2-40B4-BE49-F238E27FC236}">
                <a16:creationId xmlns:a16="http://schemas.microsoft.com/office/drawing/2014/main" id="{AE0DF54C-8EFB-97D7-616A-3FEC223FA5B4}"/>
              </a:ext>
            </a:extLst>
          </p:cNvPr>
          <p:cNvSpPr/>
          <p:nvPr/>
        </p:nvSpPr>
        <p:spPr>
          <a:xfrm>
            <a:off x="188911" y="8368607"/>
            <a:ext cx="475117" cy="559493"/>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受容</a:t>
            </a:r>
          </a:p>
        </p:txBody>
      </p:sp>
      <p:grpSp>
        <p:nvGrpSpPr>
          <p:cNvPr id="37" name="グループ化 36">
            <a:extLst>
              <a:ext uri="{FF2B5EF4-FFF2-40B4-BE49-F238E27FC236}">
                <a16:creationId xmlns:a16="http://schemas.microsoft.com/office/drawing/2014/main" id="{33608F3A-694D-6104-C4DD-B2D32880DB7F}"/>
              </a:ext>
            </a:extLst>
          </p:cNvPr>
          <p:cNvGrpSpPr/>
          <p:nvPr/>
        </p:nvGrpSpPr>
        <p:grpSpPr>
          <a:xfrm>
            <a:off x="-2448232" y="1977676"/>
            <a:ext cx="8697858" cy="2959644"/>
            <a:chOff x="-2448232" y="1977676"/>
            <a:chExt cx="8697858" cy="2959644"/>
          </a:xfrm>
        </p:grpSpPr>
        <p:sp>
          <p:nvSpPr>
            <p:cNvPr id="8" name="正方形/長方形 7">
              <a:extLst>
                <a:ext uri="{FF2B5EF4-FFF2-40B4-BE49-F238E27FC236}">
                  <a16:creationId xmlns:a16="http://schemas.microsoft.com/office/drawing/2014/main" id="{53D939B3-E816-7C03-687C-F8570291D351}"/>
                </a:ext>
              </a:extLst>
            </p:cNvPr>
            <p:cNvSpPr/>
            <p:nvPr/>
          </p:nvSpPr>
          <p:spPr>
            <a:xfrm>
              <a:off x="751114" y="4206680"/>
              <a:ext cx="5498512" cy="73064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u="sng" dirty="0"/>
                <a:t>関連する評価項目（提出時にはこれらのガイドは削除ください）</a:t>
              </a:r>
              <a:endParaRPr kumimoji="1" lang="en-US" altLang="ja-JP" sz="1400" u="sng" dirty="0"/>
            </a:p>
            <a:p>
              <a:pPr marL="285750" indent="-285750">
                <a:buFont typeface="Wingdings" panose="05000000000000000000" pitchFamily="2" charset="2"/>
                <a:buChar char="n"/>
              </a:pPr>
              <a:r>
                <a:rPr kumimoji="1" lang="ja-JP" altLang="en-US" sz="1400" dirty="0"/>
                <a:t>「住宅地」モデル特有の技術面・規制面での課題を理解した上でのビジネスモデル・戦略となっているか。</a:t>
              </a:r>
            </a:p>
          </p:txBody>
        </p:sp>
        <p:sp>
          <p:nvSpPr>
            <p:cNvPr id="30" name="吹き出し: 線 29">
              <a:extLst>
                <a:ext uri="{FF2B5EF4-FFF2-40B4-BE49-F238E27FC236}">
                  <a16:creationId xmlns:a16="http://schemas.microsoft.com/office/drawing/2014/main" id="{4F73869D-DA8B-34CC-0644-4C7DABE34890}"/>
                </a:ext>
              </a:extLst>
            </p:cNvPr>
            <p:cNvSpPr/>
            <p:nvPr/>
          </p:nvSpPr>
          <p:spPr>
            <a:xfrm>
              <a:off x="-2448232" y="1977676"/>
              <a:ext cx="2322199" cy="463371"/>
            </a:xfrm>
            <a:prstGeom prst="borderCallout1">
              <a:avLst>
                <a:gd name="adj1" fmla="val 80599"/>
                <a:gd name="adj2" fmla="val 101464"/>
                <a:gd name="adj3" fmla="val 193350"/>
                <a:gd name="adj4" fmla="val 155067"/>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必要に応じてアイコン等</a:t>
              </a:r>
              <a:br>
                <a:rPr kumimoji="1" lang="en-US" altLang="ja-JP" sz="1400" dirty="0">
                  <a:solidFill>
                    <a:schemeClr val="bg1"/>
                  </a:solidFill>
                </a:rPr>
              </a:br>
              <a:r>
                <a:rPr kumimoji="1" lang="ja-JP" altLang="en-US" sz="1400" dirty="0">
                  <a:solidFill>
                    <a:schemeClr val="bg1"/>
                  </a:solidFill>
                </a:rPr>
                <a:t>絵図を活用ください。</a:t>
              </a:r>
            </a:p>
          </p:txBody>
        </p:sp>
      </p:grpSp>
      <p:cxnSp>
        <p:nvCxnSpPr>
          <p:cNvPr id="31" name="直線矢印コネクタ 30">
            <a:extLst>
              <a:ext uri="{FF2B5EF4-FFF2-40B4-BE49-F238E27FC236}">
                <a16:creationId xmlns:a16="http://schemas.microsoft.com/office/drawing/2014/main" id="{90A38423-D30B-3B9E-DBAC-5BB80E42D5B4}"/>
              </a:ext>
            </a:extLst>
          </p:cNvPr>
          <p:cNvCxnSpPr>
            <a:cxnSpLocks/>
          </p:cNvCxnSpPr>
          <p:nvPr/>
        </p:nvCxnSpPr>
        <p:spPr>
          <a:xfrm>
            <a:off x="2147062" y="3437529"/>
            <a:ext cx="1080000" cy="0"/>
          </a:xfrm>
          <a:prstGeom prst="straightConnector1">
            <a:avLst/>
          </a:prstGeom>
          <a:ln>
            <a:solidFill>
              <a:schemeClr val="tx1">
                <a:lumMod val="50000"/>
                <a:lumOff val="50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35" name="コネクタ: カギ線 34">
            <a:extLst>
              <a:ext uri="{FF2B5EF4-FFF2-40B4-BE49-F238E27FC236}">
                <a16:creationId xmlns:a16="http://schemas.microsoft.com/office/drawing/2014/main" id="{7B926FD5-F191-9971-43D4-F8EC491CC3CE}"/>
              </a:ext>
            </a:extLst>
          </p:cNvPr>
          <p:cNvCxnSpPr>
            <a:cxnSpLocks/>
          </p:cNvCxnSpPr>
          <p:nvPr/>
        </p:nvCxnSpPr>
        <p:spPr>
          <a:xfrm>
            <a:off x="3651598" y="3424769"/>
            <a:ext cx="1080000" cy="216000"/>
          </a:xfrm>
          <a:prstGeom prst="bentConnector3">
            <a:avLst/>
          </a:prstGeom>
          <a:ln>
            <a:solidFill>
              <a:schemeClr val="tx1">
                <a:lumMod val="50000"/>
                <a:lumOff val="50000"/>
              </a:schemeClr>
            </a:solidFill>
            <a:tailEnd type="triangle"/>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B4CD2637-1E8F-0C6D-90EB-662609B4C4B0}"/>
              </a:ext>
            </a:extLst>
          </p:cNvPr>
          <p:cNvGrpSpPr/>
          <p:nvPr/>
        </p:nvGrpSpPr>
        <p:grpSpPr>
          <a:xfrm>
            <a:off x="848230" y="2787271"/>
            <a:ext cx="5161537" cy="540000"/>
            <a:chOff x="1189951" y="4032000"/>
            <a:chExt cx="5161537" cy="540000"/>
          </a:xfrm>
        </p:grpSpPr>
        <p:pic>
          <p:nvPicPr>
            <p:cNvPr id="19" name="グラフィックス 18" descr="クワッドコプター 単色塗りつぶし">
              <a:extLst>
                <a:ext uri="{FF2B5EF4-FFF2-40B4-BE49-F238E27FC236}">
                  <a16:creationId xmlns:a16="http://schemas.microsoft.com/office/drawing/2014/main" id="{B60B8845-D027-6FEE-BC2D-F0D71C8228D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89951" y="4032000"/>
              <a:ext cx="540000" cy="540000"/>
            </a:xfrm>
            <a:prstGeom prst="rect">
              <a:avLst/>
            </a:prstGeom>
          </p:spPr>
        </p:pic>
        <p:pic>
          <p:nvPicPr>
            <p:cNvPr id="21" name="グラフィックス 20" descr="箱 単色塗りつぶし">
              <a:extLst>
                <a:ext uri="{FF2B5EF4-FFF2-40B4-BE49-F238E27FC236}">
                  <a16:creationId xmlns:a16="http://schemas.microsoft.com/office/drawing/2014/main" id="{895DBBF2-C93C-11FF-735E-2F2DDB20A05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711608" y="4032000"/>
              <a:ext cx="540000" cy="540000"/>
            </a:xfrm>
            <a:prstGeom prst="rect">
              <a:avLst/>
            </a:prstGeom>
          </p:spPr>
        </p:pic>
        <p:pic>
          <p:nvPicPr>
            <p:cNvPr id="23" name="グラフィックス 22" descr="開いた荷箱 単色塗りつぶし">
              <a:extLst>
                <a:ext uri="{FF2B5EF4-FFF2-40B4-BE49-F238E27FC236}">
                  <a16:creationId xmlns:a16="http://schemas.microsoft.com/office/drawing/2014/main" id="{F6B25DFD-B695-8D12-B6FC-839509AB9C3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233265" y="4032000"/>
              <a:ext cx="540000" cy="540000"/>
            </a:xfrm>
            <a:prstGeom prst="rect">
              <a:avLst/>
            </a:prstGeom>
          </p:spPr>
        </p:pic>
        <p:pic>
          <p:nvPicPr>
            <p:cNvPr id="25" name="グラフィックス 24" descr="硬貨 単色塗りつぶし">
              <a:extLst>
                <a:ext uri="{FF2B5EF4-FFF2-40B4-BE49-F238E27FC236}">
                  <a16:creationId xmlns:a16="http://schemas.microsoft.com/office/drawing/2014/main" id="{FAF4C1C3-1573-715A-79EC-A274F0D0DF1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754922" y="4032000"/>
              <a:ext cx="540000" cy="540000"/>
            </a:xfrm>
            <a:prstGeom prst="rect">
              <a:avLst/>
            </a:prstGeom>
          </p:spPr>
        </p:pic>
        <p:pic>
          <p:nvPicPr>
            <p:cNvPr id="27" name="グラフィックス 26" descr="男性のプロフィール 単色塗りつぶし">
              <a:extLst>
                <a:ext uri="{FF2B5EF4-FFF2-40B4-BE49-F238E27FC236}">
                  <a16:creationId xmlns:a16="http://schemas.microsoft.com/office/drawing/2014/main" id="{0502DAF6-26CE-4FB6-1BA2-C03376C6CCA9}"/>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3276579" y="4032000"/>
              <a:ext cx="540000" cy="540000"/>
            </a:xfrm>
            <a:prstGeom prst="rect">
              <a:avLst/>
            </a:prstGeom>
          </p:spPr>
        </p:pic>
        <p:pic>
          <p:nvPicPr>
            <p:cNvPr id="29" name="グラフィックス 28" descr="女性のプロフィール 単色塗りつぶし">
              <a:extLst>
                <a:ext uri="{FF2B5EF4-FFF2-40B4-BE49-F238E27FC236}">
                  <a16:creationId xmlns:a16="http://schemas.microsoft.com/office/drawing/2014/main" id="{0BBD72DC-9C66-291C-07C5-AADF5977592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3798235" y="4032000"/>
              <a:ext cx="540000" cy="540000"/>
            </a:xfrm>
            <a:prstGeom prst="rect">
              <a:avLst/>
            </a:prstGeom>
          </p:spPr>
        </p:pic>
        <p:pic>
          <p:nvPicPr>
            <p:cNvPr id="39" name="グラフィックス 38" descr="最新のアーキテクチャ 単色塗りつぶし">
              <a:extLst>
                <a:ext uri="{FF2B5EF4-FFF2-40B4-BE49-F238E27FC236}">
                  <a16:creationId xmlns:a16="http://schemas.microsoft.com/office/drawing/2014/main" id="{BEE75C60-BCFD-2E18-F8C1-62FC5754F0A2}"/>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5326518" y="4032000"/>
              <a:ext cx="540000" cy="540000"/>
            </a:xfrm>
            <a:prstGeom prst="rect">
              <a:avLst/>
            </a:prstGeom>
          </p:spPr>
        </p:pic>
        <p:pic>
          <p:nvPicPr>
            <p:cNvPr id="41" name="グラフィックス 40" descr="家 単色塗りつぶし">
              <a:extLst>
                <a:ext uri="{FF2B5EF4-FFF2-40B4-BE49-F238E27FC236}">
                  <a16:creationId xmlns:a16="http://schemas.microsoft.com/office/drawing/2014/main" id="{DF054B1F-B506-E975-D785-ACA6984059D6}"/>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4301548" y="4032000"/>
              <a:ext cx="540000" cy="540000"/>
            </a:xfrm>
            <a:prstGeom prst="rect">
              <a:avLst/>
            </a:prstGeom>
          </p:spPr>
        </p:pic>
        <p:pic>
          <p:nvPicPr>
            <p:cNvPr id="43" name="グラフィックス 42" descr="ストア 単色塗りつぶし">
              <a:extLst>
                <a:ext uri="{FF2B5EF4-FFF2-40B4-BE49-F238E27FC236}">
                  <a16:creationId xmlns:a16="http://schemas.microsoft.com/office/drawing/2014/main" id="{49680B75-4E3C-1F6F-AAE2-F29E7EC3A696}"/>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4786518" y="4032000"/>
              <a:ext cx="540000" cy="540000"/>
            </a:xfrm>
            <a:prstGeom prst="rect">
              <a:avLst/>
            </a:prstGeom>
          </p:spPr>
        </p:pic>
        <p:pic>
          <p:nvPicPr>
            <p:cNvPr id="45" name="グラフィックス 44" descr="チェックイン 単色塗りつぶし">
              <a:extLst>
                <a:ext uri="{FF2B5EF4-FFF2-40B4-BE49-F238E27FC236}">
                  <a16:creationId xmlns:a16="http://schemas.microsoft.com/office/drawing/2014/main" id="{C0974F16-7F3F-4428-4DD6-8D5C78F779D8}"/>
                </a:ext>
              </a:extLst>
            </p:cNvPr>
            <p:cNvPicPr>
              <a:picLocks noChangeAspect="1"/>
            </p:cNvPicPr>
            <p:nvPr/>
          </p:nvPicPr>
          <p:blipFill>
            <a:blip r:embed="rId20">
              <a:extLst>
                <a:ext uri="{96DAC541-7B7A-43D3-8B79-37D633B846F1}">
                  <asvg:svgBlip xmlns:asvg="http://schemas.microsoft.com/office/drawing/2016/SVG/main" r:embed="rId21"/>
                </a:ext>
              </a:extLst>
            </a:blip>
            <a:stretch>
              <a:fillRect/>
            </a:stretch>
          </p:blipFill>
          <p:spPr>
            <a:xfrm>
              <a:off x="5811488" y="4032000"/>
              <a:ext cx="540000" cy="540000"/>
            </a:xfrm>
            <a:prstGeom prst="rect">
              <a:avLst/>
            </a:prstGeom>
          </p:spPr>
        </p:pic>
      </p:grpSp>
    </p:spTree>
    <p:extLst>
      <p:ext uri="{BB962C8B-B14F-4D97-AF65-F5344CB8AC3E}">
        <p14:creationId xmlns:p14="http://schemas.microsoft.com/office/powerpoint/2010/main" val="346204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5AEA0-A0EA-5E47-8961-B4917F2E85F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9F9FCC7-7334-B9AE-A9A2-C1E71E558AC0}"/>
              </a:ext>
            </a:extLst>
          </p:cNvPr>
          <p:cNvSpPr>
            <a:spLocks noGrp="1"/>
          </p:cNvSpPr>
          <p:nvPr>
            <p:ph type="title"/>
          </p:nvPr>
        </p:nvSpPr>
        <p:spPr>
          <a:xfrm>
            <a:off x="188912" y="179389"/>
            <a:ext cx="6480175" cy="323850"/>
          </a:xfrm>
          <a:solidFill>
            <a:schemeClr val="accent6">
              <a:lumMod val="20000"/>
              <a:lumOff val="80000"/>
            </a:schemeClr>
          </a:solidFill>
        </p:spPr>
        <p:txBody>
          <a:bodyPr vert="horz">
            <a:normAutofit/>
          </a:bodyPr>
          <a:lstStyle/>
          <a:p>
            <a:r>
              <a:rPr kumimoji="1" lang="ja-JP" altLang="en-US" sz="1600" b="1" dirty="0">
                <a:latin typeface="Yu Gothic UI" panose="020B0500000000000000" pitchFamily="50" charset="-128"/>
                <a:ea typeface="Yu Gothic UI" panose="020B0500000000000000" pitchFamily="50" charset="-128"/>
              </a:rPr>
              <a:t>③ 実施する実証実験の内容</a:t>
            </a:r>
          </a:p>
        </p:txBody>
      </p:sp>
      <p:sp>
        <p:nvSpPr>
          <p:cNvPr id="4" name="タイトル 1">
            <a:extLst>
              <a:ext uri="{FF2B5EF4-FFF2-40B4-BE49-F238E27FC236}">
                <a16:creationId xmlns:a16="http://schemas.microsoft.com/office/drawing/2014/main" id="{F038F873-2E24-2D45-8EAD-B84EA1FA3D77}"/>
              </a:ext>
            </a:extLst>
          </p:cNvPr>
          <p:cNvSpPr txBox="1">
            <a:spLocks/>
          </p:cNvSpPr>
          <p:nvPr/>
        </p:nvSpPr>
        <p:spPr>
          <a:xfrm>
            <a:off x="188912" y="503238"/>
            <a:ext cx="6480175" cy="576000"/>
          </a:xfrm>
          <a:prstGeom prst="rect">
            <a:avLst/>
          </a:prstGeom>
          <a:ln>
            <a:solidFill>
              <a:schemeClr val="bg1">
                <a:lumMod val="75000"/>
              </a:schemeClr>
            </a:solidFill>
          </a:ln>
        </p:spPr>
        <p:txBody>
          <a:bodyPr vert="horz" lIns="72000" tIns="72000" rIns="72000" bIns="72000" rtlCol="0" anchor="t">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171450" indent="-171450">
              <a:spcBef>
                <a:spcPts val="300"/>
              </a:spcBef>
              <a:buFont typeface="Wingdings" panose="05000000000000000000" pitchFamily="2" charset="2"/>
              <a:buChar char="n"/>
            </a:pPr>
            <a:r>
              <a:rPr lang="ja-JP" altLang="en-US" sz="1100" dirty="0">
                <a:latin typeface="Yu Gothic UI" panose="020B0500000000000000" pitchFamily="50" charset="-128"/>
                <a:ea typeface="Yu Gothic UI" panose="020B0500000000000000" pitchFamily="50" charset="-128"/>
              </a:rPr>
              <a:t>実施概要</a:t>
            </a:r>
            <a:br>
              <a:rPr lang="en-US" altLang="ja-JP" sz="1100" dirty="0">
                <a:latin typeface="Yu Gothic UI" panose="020B0500000000000000" pitchFamily="50" charset="-128"/>
                <a:ea typeface="Yu Gothic UI" panose="020B0500000000000000" pitchFamily="50" charset="-128"/>
              </a:rPr>
            </a:br>
            <a:r>
              <a:rPr lang="ja-JP" altLang="ja-JP" sz="1100" dirty="0">
                <a:latin typeface="Yu Gothic UI" panose="020B0500000000000000" pitchFamily="50" charset="-128"/>
                <a:ea typeface="Yu Gothic UI" panose="020B0500000000000000" pitchFamily="50" charset="-128"/>
              </a:rPr>
              <a:t>構築すべきビジネスモデルを踏まえ、実施内容（目的・想定エリア・検証項目・実施体制等）を具体的に記載</a:t>
            </a:r>
            <a:r>
              <a:rPr lang="ja-JP" altLang="en-US" sz="1100" dirty="0">
                <a:latin typeface="Yu Gothic UI" panose="020B0500000000000000" pitchFamily="50" charset="-128"/>
                <a:ea typeface="Yu Gothic UI" panose="020B0500000000000000" pitchFamily="50" charset="-128"/>
              </a:rPr>
              <a:t>すること</a:t>
            </a:r>
            <a:r>
              <a:rPr lang="ja-JP" altLang="ja-JP" sz="1100" dirty="0">
                <a:latin typeface="Yu Gothic UI" panose="020B0500000000000000" pitchFamily="50" charset="-128"/>
                <a:ea typeface="Yu Gothic UI" panose="020B0500000000000000" pitchFamily="50" charset="-128"/>
              </a:rPr>
              <a:t>。</a:t>
            </a:r>
          </a:p>
          <a:p>
            <a:pPr marL="171450" indent="-171450">
              <a:spcBef>
                <a:spcPts val="300"/>
              </a:spcBef>
              <a:buFont typeface="Wingdings" panose="05000000000000000000" pitchFamily="2" charset="2"/>
              <a:buChar char="n"/>
            </a:pPr>
            <a:endParaRPr lang="ja-JP" altLang="en-US" sz="1100" dirty="0">
              <a:latin typeface="Yu Gothic UI" panose="020B0500000000000000" pitchFamily="50" charset="-128"/>
              <a:ea typeface="Yu Gothic UI" panose="020B0500000000000000" pitchFamily="50" charset="-128"/>
            </a:endParaRPr>
          </a:p>
        </p:txBody>
      </p:sp>
      <p:grpSp>
        <p:nvGrpSpPr>
          <p:cNvPr id="27" name="グループ化 26">
            <a:extLst>
              <a:ext uri="{FF2B5EF4-FFF2-40B4-BE49-F238E27FC236}">
                <a16:creationId xmlns:a16="http://schemas.microsoft.com/office/drawing/2014/main" id="{A0902E39-C56B-74FE-61C1-B953836D9529}"/>
              </a:ext>
            </a:extLst>
          </p:cNvPr>
          <p:cNvGrpSpPr/>
          <p:nvPr/>
        </p:nvGrpSpPr>
        <p:grpSpPr>
          <a:xfrm>
            <a:off x="1175659" y="6305549"/>
            <a:ext cx="5493428" cy="332981"/>
            <a:chOff x="1028700" y="5902814"/>
            <a:chExt cx="5640387" cy="383292"/>
          </a:xfrm>
        </p:grpSpPr>
        <p:sp>
          <p:nvSpPr>
            <p:cNvPr id="28" name="正方形/長方形 27">
              <a:extLst>
                <a:ext uri="{FF2B5EF4-FFF2-40B4-BE49-F238E27FC236}">
                  <a16:creationId xmlns:a16="http://schemas.microsoft.com/office/drawing/2014/main" id="{2720FE23-696A-81B6-DE97-B75992F0EF70}"/>
                </a:ext>
              </a:extLst>
            </p:cNvPr>
            <p:cNvSpPr/>
            <p:nvPr/>
          </p:nvSpPr>
          <p:spPr>
            <a:xfrm>
              <a:off x="1028700" y="5902814"/>
              <a:ext cx="1099391" cy="383292"/>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100">
                  <a:latin typeface="Yu Gothic UI" panose="020B0500000000000000" pitchFamily="50" charset="-128"/>
                  <a:ea typeface="Yu Gothic UI" panose="020B0500000000000000" pitchFamily="50" charset="-128"/>
                </a:rPr>
                <a:t>KPI</a:t>
              </a:r>
              <a:endParaRPr kumimoji="1" lang="ja-JP" altLang="en-US" sz="1100">
                <a:latin typeface="Yu Gothic UI" panose="020B0500000000000000" pitchFamily="50" charset="-128"/>
                <a:ea typeface="Yu Gothic UI" panose="020B0500000000000000" pitchFamily="50" charset="-128"/>
              </a:endParaRPr>
            </a:p>
          </p:txBody>
        </p:sp>
        <p:sp>
          <p:nvSpPr>
            <p:cNvPr id="29" name="正方形/長方形 28">
              <a:extLst>
                <a:ext uri="{FF2B5EF4-FFF2-40B4-BE49-F238E27FC236}">
                  <a16:creationId xmlns:a16="http://schemas.microsoft.com/office/drawing/2014/main" id="{5CB02D0D-0C0C-4AE0-BF7C-3621E720BD1A}"/>
                </a:ext>
              </a:extLst>
            </p:cNvPr>
            <p:cNvSpPr/>
            <p:nvPr/>
          </p:nvSpPr>
          <p:spPr>
            <a:xfrm>
              <a:off x="2163950" y="5902814"/>
              <a:ext cx="1099391" cy="383292"/>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目的</a:t>
              </a:r>
            </a:p>
          </p:txBody>
        </p:sp>
        <p:sp>
          <p:nvSpPr>
            <p:cNvPr id="30" name="正方形/長方形 29">
              <a:extLst>
                <a:ext uri="{FF2B5EF4-FFF2-40B4-BE49-F238E27FC236}">
                  <a16:creationId xmlns:a16="http://schemas.microsoft.com/office/drawing/2014/main" id="{F748B79A-24CD-38B2-CCD7-435AA33B1572}"/>
                </a:ext>
              </a:extLst>
            </p:cNvPr>
            <p:cNvSpPr/>
            <p:nvPr/>
          </p:nvSpPr>
          <p:spPr>
            <a:xfrm>
              <a:off x="3299198" y="5902814"/>
              <a:ext cx="1099391" cy="383292"/>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測定方法</a:t>
              </a:r>
            </a:p>
          </p:txBody>
        </p:sp>
        <p:sp>
          <p:nvSpPr>
            <p:cNvPr id="31" name="正方形/長方形 30">
              <a:extLst>
                <a:ext uri="{FF2B5EF4-FFF2-40B4-BE49-F238E27FC236}">
                  <a16:creationId xmlns:a16="http://schemas.microsoft.com/office/drawing/2014/main" id="{0AEBA6FB-5D66-3785-E2A1-C7B2DAB94312}"/>
                </a:ext>
              </a:extLst>
            </p:cNvPr>
            <p:cNvSpPr/>
            <p:nvPr/>
          </p:nvSpPr>
          <p:spPr>
            <a:xfrm>
              <a:off x="4434449" y="5902814"/>
              <a:ext cx="1099391" cy="383292"/>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算出方法</a:t>
              </a:r>
            </a:p>
          </p:txBody>
        </p:sp>
        <p:sp>
          <p:nvSpPr>
            <p:cNvPr id="32" name="正方形/長方形 31">
              <a:extLst>
                <a:ext uri="{FF2B5EF4-FFF2-40B4-BE49-F238E27FC236}">
                  <a16:creationId xmlns:a16="http://schemas.microsoft.com/office/drawing/2014/main" id="{DE7A4E76-5B80-8158-3D1D-ED56590A401A}"/>
                </a:ext>
              </a:extLst>
            </p:cNvPr>
            <p:cNvSpPr/>
            <p:nvPr/>
          </p:nvSpPr>
          <p:spPr>
            <a:xfrm>
              <a:off x="5569696" y="5902814"/>
              <a:ext cx="1099391" cy="383292"/>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ベースライン</a:t>
              </a:r>
              <a:r>
                <a:rPr kumimoji="1" lang="en-US" altLang="ja-JP" sz="1100">
                  <a:latin typeface="Yu Gothic UI" panose="020B0500000000000000" pitchFamily="50" charset="-128"/>
                  <a:ea typeface="Yu Gothic UI" panose="020B0500000000000000" pitchFamily="50" charset="-128"/>
                </a:rPr>
                <a:t>/</a:t>
              </a:r>
            </a:p>
            <a:p>
              <a:pPr algn="ctr"/>
              <a:r>
                <a:rPr kumimoji="1" lang="ja-JP" altLang="en-US" sz="1100">
                  <a:latin typeface="Yu Gothic UI" panose="020B0500000000000000" pitchFamily="50" charset="-128"/>
                  <a:ea typeface="Yu Gothic UI" panose="020B0500000000000000" pitchFamily="50" charset="-128"/>
                </a:rPr>
                <a:t>目標値</a:t>
              </a:r>
            </a:p>
          </p:txBody>
        </p:sp>
      </p:grpSp>
      <p:sp>
        <p:nvSpPr>
          <p:cNvPr id="33" name="タイトル 1">
            <a:extLst>
              <a:ext uri="{FF2B5EF4-FFF2-40B4-BE49-F238E27FC236}">
                <a16:creationId xmlns:a16="http://schemas.microsoft.com/office/drawing/2014/main" id="{B094055E-D9C3-A758-C065-1036054EB37C}"/>
              </a:ext>
            </a:extLst>
          </p:cNvPr>
          <p:cNvSpPr txBox="1">
            <a:spLocks/>
          </p:cNvSpPr>
          <p:nvPr/>
        </p:nvSpPr>
        <p:spPr>
          <a:xfrm>
            <a:off x="188912" y="4880697"/>
            <a:ext cx="6480175" cy="1309026"/>
          </a:xfrm>
          <a:prstGeom prst="rect">
            <a:avLst/>
          </a:prstGeom>
          <a:ln>
            <a:solidFill>
              <a:schemeClr val="bg1">
                <a:lumMod val="75000"/>
              </a:schemeClr>
            </a:solidFill>
          </a:ln>
        </p:spPr>
        <p:txBody>
          <a:bodyPr vert="horz" lIns="72000" tIns="72000" rIns="72000" bIns="72000" rtlCol="0" anchor="t">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171450" indent="-171450">
              <a:buFont typeface="Wingdings" panose="05000000000000000000" pitchFamily="2" charset="2"/>
              <a:buChar char="n"/>
            </a:pPr>
            <a:r>
              <a:rPr lang="en-US" altLang="ja-JP" sz="1100" dirty="0">
                <a:latin typeface="Yu Gothic UI" panose="020B0500000000000000" pitchFamily="50" charset="-128"/>
                <a:ea typeface="Yu Gothic UI" panose="020B0500000000000000" pitchFamily="50" charset="-128"/>
              </a:rPr>
              <a:t>KPI</a:t>
            </a:r>
            <a:r>
              <a:rPr lang="ja-JP" altLang="en-US" sz="1100" dirty="0">
                <a:latin typeface="Yu Gothic UI" panose="020B0500000000000000" pitchFamily="50" charset="-128"/>
                <a:ea typeface="Yu Gothic UI" panose="020B0500000000000000" pitchFamily="50" charset="-128"/>
              </a:rPr>
              <a:t>の設定</a:t>
            </a:r>
            <a:br>
              <a:rPr lang="en-US" altLang="ja-JP" sz="1100" dirty="0">
                <a:latin typeface="Yu Gothic UI" panose="020B0500000000000000" pitchFamily="50" charset="-128"/>
                <a:ea typeface="Yu Gothic UI" panose="020B0500000000000000" pitchFamily="50" charset="-128"/>
              </a:rPr>
            </a:br>
            <a:r>
              <a:rPr lang="ja-JP" altLang="ja-JP" sz="1100" dirty="0">
                <a:latin typeface="Yu Gothic UI" panose="020B0500000000000000" pitchFamily="50" charset="-128"/>
                <a:ea typeface="Yu Gothic UI" panose="020B0500000000000000" pitchFamily="50" charset="-128"/>
              </a:rPr>
              <a:t>事業実現性、事業収益性、課題即応性、住民認知度の</a:t>
            </a:r>
            <a:r>
              <a:rPr lang="ja-JP" altLang="en-US" sz="1100" dirty="0">
                <a:latin typeface="Yu Gothic UI" panose="020B0500000000000000" pitchFamily="50" charset="-128"/>
                <a:ea typeface="Yu Gothic UI" panose="020B0500000000000000" pitchFamily="50" charset="-128"/>
              </a:rPr>
              <a:t>うち複数の</a:t>
            </a:r>
            <a:r>
              <a:rPr lang="ja-JP" altLang="ja-JP" sz="1100" dirty="0">
                <a:latin typeface="Yu Gothic UI" panose="020B0500000000000000" pitchFamily="50" charset="-128"/>
                <a:ea typeface="Yu Gothic UI" panose="020B0500000000000000" pitchFamily="50" charset="-128"/>
              </a:rPr>
              <a:t>項目について</a:t>
            </a:r>
            <a:r>
              <a:rPr lang="ja-JP" altLang="en-US" sz="1100" dirty="0">
                <a:latin typeface="Yu Gothic UI" panose="020B0500000000000000" pitchFamily="50" charset="-128"/>
                <a:ea typeface="Yu Gothic UI" panose="020B0500000000000000" pitchFamily="50" charset="-128"/>
              </a:rPr>
              <a:t>、定量的に評価できる</a:t>
            </a:r>
            <a:r>
              <a:rPr lang="en-US" altLang="ja-JP" sz="1100" dirty="0">
                <a:latin typeface="Yu Gothic UI" panose="020B0500000000000000" pitchFamily="50" charset="-128"/>
                <a:ea typeface="Yu Gothic UI" panose="020B0500000000000000" pitchFamily="50" charset="-128"/>
              </a:rPr>
              <a:t>KPI</a:t>
            </a:r>
            <a:r>
              <a:rPr lang="ja-JP" altLang="en-US" sz="1100" dirty="0">
                <a:latin typeface="Yu Gothic UI" panose="020B0500000000000000" pitchFamily="50" charset="-128"/>
                <a:ea typeface="Yu Gothic UI" panose="020B0500000000000000" pitchFamily="50" charset="-128"/>
              </a:rPr>
              <a:t>を設定すること。</a:t>
            </a:r>
            <a:r>
              <a:rPr lang="ja-JP" altLang="ja-JP" sz="1100" dirty="0">
                <a:latin typeface="Yu Gothic UI" panose="020B0500000000000000" pitchFamily="50" charset="-128"/>
                <a:ea typeface="Yu Gothic UI" panose="020B0500000000000000" pitchFamily="50" charset="-128"/>
              </a:rPr>
              <a:t>また、各</a:t>
            </a:r>
            <a:r>
              <a:rPr lang="en-US" altLang="ja-JP" sz="1100" dirty="0">
                <a:latin typeface="Yu Gothic UI" panose="020B0500000000000000" pitchFamily="50" charset="-128"/>
                <a:ea typeface="Yu Gothic UI" panose="020B0500000000000000" pitchFamily="50" charset="-128"/>
              </a:rPr>
              <a:t>KPI</a:t>
            </a:r>
            <a:r>
              <a:rPr lang="ja-JP" altLang="ja-JP" sz="1100" dirty="0">
                <a:latin typeface="Yu Gothic UI" panose="020B0500000000000000" pitchFamily="50" charset="-128"/>
                <a:ea typeface="Yu Gothic UI" panose="020B0500000000000000" pitchFamily="50" charset="-128"/>
              </a:rPr>
              <a:t>の目的、測定方法、算出方法、目標値</a:t>
            </a:r>
            <a:r>
              <a:rPr lang="en-US" altLang="ja-JP" sz="1100" dirty="0">
                <a:latin typeface="Yu Gothic UI" panose="020B0500000000000000" pitchFamily="50" charset="-128"/>
                <a:ea typeface="Yu Gothic UI" panose="020B0500000000000000" pitchFamily="50" charset="-128"/>
              </a:rPr>
              <a:t>/</a:t>
            </a:r>
            <a:r>
              <a:rPr lang="ja-JP" altLang="ja-JP" sz="1100" dirty="0">
                <a:latin typeface="Yu Gothic UI" panose="020B0500000000000000" pitchFamily="50" charset="-128"/>
                <a:ea typeface="Yu Gothic UI" panose="020B0500000000000000" pitchFamily="50" charset="-128"/>
              </a:rPr>
              <a:t>ベースラインを明記</a:t>
            </a:r>
            <a:r>
              <a:rPr lang="ja-JP" altLang="en-US" sz="1100" dirty="0">
                <a:latin typeface="Yu Gothic UI" panose="020B0500000000000000" pitchFamily="50" charset="-128"/>
                <a:ea typeface="Yu Gothic UI" panose="020B0500000000000000" pitchFamily="50" charset="-128"/>
              </a:rPr>
              <a:t>すること</a:t>
            </a:r>
            <a:r>
              <a:rPr lang="ja-JP" altLang="ja-JP" sz="1100" dirty="0">
                <a:latin typeface="Yu Gothic UI" panose="020B0500000000000000" pitchFamily="50" charset="-128"/>
                <a:ea typeface="Yu Gothic UI" panose="020B0500000000000000" pitchFamily="50" charset="-128"/>
              </a:rPr>
              <a:t>。</a:t>
            </a:r>
            <a:br>
              <a:rPr lang="en-US" altLang="ja-JP" sz="1100" dirty="0">
                <a:latin typeface="Yu Gothic UI" panose="020B0500000000000000" pitchFamily="50" charset="-128"/>
                <a:ea typeface="Yu Gothic UI" panose="020B0500000000000000" pitchFamily="50" charset="-128"/>
              </a:rPr>
            </a:br>
            <a:r>
              <a:rPr lang="en-US" altLang="ja-JP" sz="1100" dirty="0">
                <a:latin typeface="Yu Gothic UI" panose="020B0500000000000000" pitchFamily="50" charset="-128"/>
                <a:ea typeface="Yu Gothic UI" panose="020B0500000000000000" pitchFamily="50" charset="-128"/>
              </a:rPr>
              <a:t>KPI</a:t>
            </a:r>
            <a:r>
              <a:rPr lang="ja-JP" altLang="ja-JP" sz="1100" dirty="0">
                <a:latin typeface="Yu Gothic UI" panose="020B0500000000000000" pitchFamily="50" charset="-128"/>
                <a:ea typeface="Yu Gothic UI" panose="020B0500000000000000" pitchFamily="50" charset="-128"/>
              </a:rPr>
              <a:t>を定める項目と各項目における</a:t>
            </a:r>
            <a:r>
              <a:rPr lang="en-US" altLang="ja-JP" sz="1100" dirty="0">
                <a:latin typeface="Yu Gothic UI" panose="020B0500000000000000" pitchFamily="50" charset="-128"/>
                <a:ea typeface="Yu Gothic UI" panose="020B0500000000000000" pitchFamily="50" charset="-128"/>
              </a:rPr>
              <a:t>KPI</a:t>
            </a:r>
            <a:r>
              <a:rPr lang="ja-JP" altLang="ja-JP" sz="1100" dirty="0">
                <a:latin typeface="Yu Gothic UI" panose="020B0500000000000000" pitchFamily="50" charset="-128"/>
                <a:ea typeface="Yu Gothic UI" panose="020B0500000000000000" pitchFamily="50" charset="-128"/>
              </a:rPr>
              <a:t>の例：</a:t>
            </a:r>
            <a:br>
              <a:rPr lang="en-US" altLang="ja-JP" sz="1100" dirty="0">
                <a:latin typeface="Yu Gothic UI" panose="020B0500000000000000" pitchFamily="50" charset="-128"/>
                <a:ea typeface="Yu Gothic UI" panose="020B0500000000000000" pitchFamily="50" charset="-128"/>
              </a:rPr>
            </a:br>
            <a:r>
              <a:rPr lang="ja-JP" altLang="ja-JP" sz="1100" dirty="0">
                <a:latin typeface="Yu Gothic UI" panose="020B0500000000000000" pitchFamily="50" charset="-128"/>
                <a:ea typeface="Yu Gothic UI" panose="020B0500000000000000" pitchFamily="50" charset="-128"/>
              </a:rPr>
              <a:t>事業実現性：運航便数、就航率</a:t>
            </a:r>
            <a:br>
              <a:rPr lang="en-US" altLang="ja-JP" sz="1100" dirty="0">
                <a:latin typeface="Yu Gothic UI" panose="020B0500000000000000" pitchFamily="50" charset="-128"/>
                <a:ea typeface="Yu Gothic UI" panose="020B0500000000000000" pitchFamily="50" charset="-128"/>
              </a:rPr>
            </a:br>
            <a:r>
              <a:rPr lang="ja-JP" altLang="ja-JP" sz="1100" dirty="0">
                <a:latin typeface="Yu Gothic UI" panose="020B0500000000000000" pitchFamily="50" charset="-128"/>
                <a:ea typeface="Yu Gothic UI" panose="020B0500000000000000" pitchFamily="50" charset="-128"/>
              </a:rPr>
              <a:t>事業収益性：営業収益率</a:t>
            </a:r>
            <a:br>
              <a:rPr lang="en-US" altLang="ja-JP" sz="1100" dirty="0">
                <a:latin typeface="Yu Gothic UI" panose="020B0500000000000000" pitchFamily="50" charset="-128"/>
                <a:ea typeface="Yu Gothic UI" panose="020B0500000000000000" pitchFamily="50" charset="-128"/>
              </a:rPr>
            </a:br>
            <a:r>
              <a:rPr lang="ja-JP" altLang="ja-JP" sz="1100" dirty="0">
                <a:latin typeface="Yu Gothic UI" panose="020B0500000000000000" pitchFamily="50" charset="-128"/>
                <a:ea typeface="Yu Gothic UI" panose="020B0500000000000000" pitchFamily="50" charset="-128"/>
              </a:rPr>
              <a:t>課題即応性：インシデント・苦情対応までの所要日数</a:t>
            </a:r>
            <a:br>
              <a:rPr lang="en-US" altLang="ja-JP" sz="1100" dirty="0">
                <a:latin typeface="Yu Gothic UI" panose="020B0500000000000000" pitchFamily="50" charset="-128"/>
                <a:ea typeface="Yu Gothic UI" panose="020B0500000000000000" pitchFamily="50" charset="-128"/>
              </a:rPr>
            </a:br>
            <a:r>
              <a:rPr lang="ja-JP" altLang="ja-JP" sz="1100" dirty="0">
                <a:latin typeface="Yu Gothic UI" panose="020B0500000000000000" pitchFamily="50" charset="-128"/>
                <a:ea typeface="Yu Gothic UI" panose="020B0500000000000000" pitchFamily="50" charset="-128"/>
              </a:rPr>
              <a:t>住民認知度：広報・告知等（チラシ・</a:t>
            </a:r>
            <a:r>
              <a:rPr lang="en-US" altLang="ja-JP" sz="1100" dirty="0">
                <a:latin typeface="Yu Gothic UI" panose="020B0500000000000000" pitchFamily="50" charset="-128"/>
                <a:ea typeface="Yu Gothic UI" panose="020B0500000000000000" pitchFamily="50" charset="-128"/>
              </a:rPr>
              <a:t>SNS</a:t>
            </a:r>
            <a:r>
              <a:rPr lang="ja-JP" altLang="ja-JP" sz="1100" dirty="0">
                <a:latin typeface="Yu Gothic UI" panose="020B0500000000000000" pitchFamily="50" charset="-128"/>
                <a:ea typeface="Yu Gothic UI" panose="020B0500000000000000" pitchFamily="50" charset="-128"/>
              </a:rPr>
              <a:t>・</a:t>
            </a:r>
            <a:r>
              <a:rPr lang="en-US" altLang="ja-JP" sz="1100" dirty="0">
                <a:latin typeface="Yu Gothic UI" panose="020B0500000000000000" pitchFamily="50" charset="-128"/>
                <a:ea typeface="Yu Gothic UI" panose="020B0500000000000000" pitchFamily="50" charset="-128"/>
              </a:rPr>
              <a:t>Web</a:t>
            </a:r>
            <a:r>
              <a:rPr lang="ja-JP" altLang="ja-JP" sz="1100" dirty="0">
                <a:latin typeface="Yu Gothic UI" panose="020B0500000000000000" pitchFamily="50" charset="-128"/>
                <a:ea typeface="Yu Gothic UI" panose="020B0500000000000000" pitchFamily="50" charset="-128"/>
              </a:rPr>
              <a:t>サイトでの発信等）により周知できた人数 等</a:t>
            </a:r>
          </a:p>
          <a:p>
            <a:pPr marL="171450" indent="-171450">
              <a:spcBef>
                <a:spcPts val="300"/>
              </a:spcBef>
              <a:buFont typeface="Wingdings" panose="05000000000000000000" pitchFamily="2" charset="2"/>
              <a:buChar char="n"/>
            </a:pPr>
            <a:endParaRPr lang="ja-JP" altLang="ja-JP" sz="1100" dirty="0">
              <a:latin typeface="Yu Gothic UI" panose="020B0500000000000000" pitchFamily="50" charset="-128"/>
              <a:ea typeface="Yu Gothic UI" panose="020B0500000000000000" pitchFamily="50" charset="-128"/>
            </a:endParaRPr>
          </a:p>
        </p:txBody>
      </p:sp>
      <p:grpSp>
        <p:nvGrpSpPr>
          <p:cNvPr id="34" name="グループ化 33">
            <a:extLst>
              <a:ext uri="{FF2B5EF4-FFF2-40B4-BE49-F238E27FC236}">
                <a16:creationId xmlns:a16="http://schemas.microsoft.com/office/drawing/2014/main" id="{219D4DBB-5894-3101-99FB-AD55A4E01836}"/>
              </a:ext>
            </a:extLst>
          </p:cNvPr>
          <p:cNvGrpSpPr/>
          <p:nvPr/>
        </p:nvGrpSpPr>
        <p:grpSpPr>
          <a:xfrm>
            <a:off x="186370" y="6674054"/>
            <a:ext cx="909005" cy="2254045"/>
            <a:chOff x="186371" y="6352915"/>
            <a:chExt cx="986746" cy="1666584"/>
          </a:xfrm>
        </p:grpSpPr>
        <p:sp>
          <p:nvSpPr>
            <p:cNvPr id="35" name="正方形/長方形 34">
              <a:extLst>
                <a:ext uri="{FF2B5EF4-FFF2-40B4-BE49-F238E27FC236}">
                  <a16:creationId xmlns:a16="http://schemas.microsoft.com/office/drawing/2014/main" id="{92D8DBBB-8E14-0EC3-47D0-9FB6B8D67FBD}"/>
                </a:ext>
              </a:extLst>
            </p:cNvPr>
            <p:cNvSpPr/>
            <p:nvPr/>
          </p:nvSpPr>
          <p:spPr>
            <a:xfrm>
              <a:off x="186371" y="6352915"/>
              <a:ext cx="986746" cy="383292"/>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事業実現性</a:t>
              </a:r>
            </a:p>
          </p:txBody>
        </p:sp>
        <p:sp>
          <p:nvSpPr>
            <p:cNvPr id="36" name="正方形/長方形 35">
              <a:extLst>
                <a:ext uri="{FF2B5EF4-FFF2-40B4-BE49-F238E27FC236}">
                  <a16:creationId xmlns:a16="http://schemas.microsoft.com/office/drawing/2014/main" id="{47CFB1E5-0F71-98E7-1479-8B03F96E894E}"/>
                </a:ext>
              </a:extLst>
            </p:cNvPr>
            <p:cNvSpPr/>
            <p:nvPr/>
          </p:nvSpPr>
          <p:spPr>
            <a:xfrm>
              <a:off x="186371" y="6780679"/>
              <a:ext cx="986746" cy="383292"/>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事業収益性</a:t>
              </a:r>
            </a:p>
          </p:txBody>
        </p:sp>
        <p:sp>
          <p:nvSpPr>
            <p:cNvPr id="37" name="正方形/長方形 36">
              <a:extLst>
                <a:ext uri="{FF2B5EF4-FFF2-40B4-BE49-F238E27FC236}">
                  <a16:creationId xmlns:a16="http://schemas.microsoft.com/office/drawing/2014/main" id="{D991C066-E217-A8AE-EBD2-236372E19389}"/>
                </a:ext>
              </a:extLst>
            </p:cNvPr>
            <p:cNvSpPr/>
            <p:nvPr/>
          </p:nvSpPr>
          <p:spPr>
            <a:xfrm>
              <a:off x="186371" y="7208443"/>
              <a:ext cx="986746" cy="383292"/>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課題即応性</a:t>
              </a:r>
            </a:p>
          </p:txBody>
        </p:sp>
        <p:sp>
          <p:nvSpPr>
            <p:cNvPr id="38" name="正方形/長方形 37">
              <a:extLst>
                <a:ext uri="{FF2B5EF4-FFF2-40B4-BE49-F238E27FC236}">
                  <a16:creationId xmlns:a16="http://schemas.microsoft.com/office/drawing/2014/main" id="{9CB1EB7D-5600-10DC-9F8C-51A3A001AD62}"/>
                </a:ext>
              </a:extLst>
            </p:cNvPr>
            <p:cNvSpPr/>
            <p:nvPr/>
          </p:nvSpPr>
          <p:spPr>
            <a:xfrm>
              <a:off x="186371" y="7636207"/>
              <a:ext cx="986746" cy="383292"/>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住民認知度</a:t>
              </a:r>
            </a:p>
          </p:txBody>
        </p:sp>
      </p:grpSp>
      <p:grpSp>
        <p:nvGrpSpPr>
          <p:cNvPr id="3" name="グループ化 2">
            <a:extLst>
              <a:ext uri="{FF2B5EF4-FFF2-40B4-BE49-F238E27FC236}">
                <a16:creationId xmlns:a16="http://schemas.microsoft.com/office/drawing/2014/main" id="{570381D9-DAD8-DD3A-F3BE-F000FDDD2CF0}"/>
              </a:ext>
            </a:extLst>
          </p:cNvPr>
          <p:cNvGrpSpPr/>
          <p:nvPr/>
        </p:nvGrpSpPr>
        <p:grpSpPr>
          <a:xfrm>
            <a:off x="188912" y="1155440"/>
            <a:ext cx="986746" cy="3665108"/>
            <a:chOff x="188912" y="1155440"/>
            <a:chExt cx="986746" cy="3004130"/>
          </a:xfrm>
        </p:grpSpPr>
        <p:sp>
          <p:nvSpPr>
            <p:cNvPr id="6" name="正方形/長方形 5">
              <a:extLst>
                <a:ext uri="{FF2B5EF4-FFF2-40B4-BE49-F238E27FC236}">
                  <a16:creationId xmlns:a16="http://schemas.microsoft.com/office/drawing/2014/main" id="{582F885D-1E33-E61B-380A-8E33CCD2FDCD}"/>
                </a:ext>
              </a:extLst>
            </p:cNvPr>
            <p:cNvSpPr/>
            <p:nvPr/>
          </p:nvSpPr>
          <p:spPr>
            <a:xfrm>
              <a:off x="188912" y="1155440"/>
              <a:ext cx="986746" cy="443125"/>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目的</a:t>
              </a:r>
            </a:p>
          </p:txBody>
        </p:sp>
        <p:sp>
          <p:nvSpPr>
            <p:cNvPr id="7" name="正方形/長方形 6">
              <a:extLst>
                <a:ext uri="{FF2B5EF4-FFF2-40B4-BE49-F238E27FC236}">
                  <a16:creationId xmlns:a16="http://schemas.microsoft.com/office/drawing/2014/main" id="{60915804-086F-CAC6-DCCA-092F914D4A79}"/>
                </a:ext>
              </a:extLst>
            </p:cNvPr>
            <p:cNvSpPr/>
            <p:nvPr/>
          </p:nvSpPr>
          <p:spPr>
            <a:xfrm>
              <a:off x="188912" y="1667641"/>
              <a:ext cx="986746" cy="443125"/>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仮説</a:t>
              </a:r>
            </a:p>
          </p:txBody>
        </p:sp>
        <p:sp>
          <p:nvSpPr>
            <p:cNvPr id="8" name="正方形/長方形 7">
              <a:extLst>
                <a:ext uri="{FF2B5EF4-FFF2-40B4-BE49-F238E27FC236}">
                  <a16:creationId xmlns:a16="http://schemas.microsoft.com/office/drawing/2014/main" id="{00DFBE80-EFE3-2E7B-1561-13E8D028D7B4}"/>
                </a:ext>
              </a:extLst>
            </p:cNvPr>
            <p:cNvSpPr/>
            <p:nvPr/>
          </p:nvSpPr>
          <p:spPr>
            <a:xfrm>
              <a:off x="188912" y="2179842"/>
              <a:ext cx="986746" cy="443125"/>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検証項目</a:t>
              </a:r>
            </a:p>
          </p:txBody>
        </p:sp>
        <p:sp>
          <p:nvSpPr>
            <p:cNvPr id="9" name="正方形/長方形 8">
              <a:extLst>
                <a:ext uri="{FF2B5EF4-FFF2-40B4-BE49-F238E27FC236}">
                  <a16:creationId xmlns:a16="http://schemas.microsoft.com/office/drawing/2014/main" id="{E932268F-2D26-DFF4-3A15-05351279F8AB}"/>
                </a:ext>
              </a:extLst>
            </p:cNvPr>
            <p:cNvSpPr/>
            <p:nvPr/>
          </p:nvSpPr>
          <p:spPr>
            <a:xfrm>
              <a:off x="188912" y="2692043"/>
              <a:ext cx="986746" cy="443125"/>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エリア</a:t>
              </a:r>
              <a:r>
                <a:rPr kumimoji="1" lang="en-US" altLang="ja-JP" sz="1100">
                  <a:latin typeface="Yu Gothic UI" panose="020B0500000000000000" pitchFamily="50" charset="-128"/>
                  <a:ea typeface="Yu Gothic UI" panose="020B0500000000000000" pitchFamily="50" charset="-128"/>
                </a:rPr>
                <a:t>/</a:t>
              </a:r>
            </a:p>
            <a:p>
              <a:pPr algn="ctr"/>
              <a:r>
                <a:rPr kumimoji="1" lang="ja-JP" altLang="en-US" sz="1100">
                  <a:latin typeface="Yu Gothic UI" panose="020B0500000000000000" pitchFamily="50" charset="-128"/>
                  <a:ea typeface="Yu Gothic UI" panose="020B0500000000000000" pitchFamily="50" charset="-128"/>
                </a:rPr>
                <a:t>選定理由</a:t>
              </a:r>
            </a:p>
          </p:txBody>
        </p:sp>
        <p:sp>
          <p:nvSpPr>
            <p:cNvPr id="10" name="正方形/長方形 9">
              <a:extLst>
                <a:ext uri="{FF2B5EF4-FFF2-40B4-BE49-F238E27FC236}">
                  <a16:creationId xmlns:a16="http://schemas.microsoft.com/office/drawing/2014/main" id="{931F649D-39E9-DBC1-93DD-2CAC45052885}"/>
                </a:ext>
              </a:extLst>
            </p:cNvPr>
            <p:cNvSpPr/>
            <p:nvPr/>
          </p:nvSpPr>
          <p:spPr>
            <a:xfrm>
              <a:off x="188912" y="3204244"/>
              <a:ext cx="986746" cy="443125"/>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実施方法</a:t>
              </a:r>
            </a:p>
          </p:txBody>
        </p:sp>
        <p:sp>
          <p:nvSpPr>
            <p:cNvPr id="12" name="正方形/長方形 11">
              <a:extLst>
                <a:ext uri="{FF2B5EF4-FFF2-40B4-BE49-F238E27FC236}">
                  <a16:creationId xmlns:a16="http://schemas.microsoft.com/office/drawing/2014/main" id="{613790F0-EA3C-782F-5F00-32B94C642185}"/>
                </a:ext>
              </a:extLst>
            </p:cNvPr>
            <p:cNvSpPr/>
            <p:nvPr/>
          </p:nvSpPr>
          <p:spPr>
            <a:xfrm>
              <a:off x="188912" y="3716445"/>
              <a:ext cx="986746" cy="443125"/>
            </a:xfrm>
            <a:prstGeom prst="rect">
              <a:avLst/>
            </a:prstGeom>
            <a:solidFill>
              <a:schemeClr val="tx1">
                <a:lumMod val="50000"/>
                <a:lumOff val="50000"/>
              </a:schemeClr>
            </a:solidFill>
            <a:ln w="127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latin typeface="Yu Gothic UI" panose="020B0500000000000000" pitchFamily="50" charset="-128"/>
                  <a:ea typeface="Yu Gothic UI" panose="020B0500000000000000" pitchFamily="50" charset="-128"/>
                </a:rPr>
                <a:t>これまでの</a:t>
              </a:r>
              <a:endParaRPr kumimoji="1" lang="en-US" altLang="ja-JP" sz="1100">
                <a:latin typeface="Yu Gothic UI" panose="020B0500000000000000" pitchFamily="50" charset="-128"/>
                <a:ea typeface="Yu Gothic UI" panose="020B0500000000000000" pitchFamily="50" charset="-128"/>
              </a:endParaRPr>
            </a:p>
            <a:p>
              <a:pPr algn="ctr"/>
              <a:r>
                <a:rPr kumimoji="1" lang="ja-JP" altLang="en-US" sz="1100">
                  <a:latin typeface="Yu Gothic UI" panose="020B0500000000000000" pitchFamily="50" charset="-128"/>
                  <a:ea typeface="Yu Gothic UI" panose="020B0500000000000000" pitchFamily="50" charset="-128"/>
                </a:rPr>
                <a:t>検討状況</a:t>
              </a:r>
            </a:p>
          </p:txBody>
        </p:sp>
      </p:grpSp>
      <p:grpSp>
        <p:nvGrpSpPr>
          <p:cNvPr id="23" name="グループ化 22">
            <a:extLst>
              <a:ext uri="{FF2B5EF4-FFF2-40B4-BE49-F238E27FC236}">
                <a16:creationId xmlns:a16="http://schemas.microsoft.com/office/drawing/2014/main" id="{301744A1-87A4-64A8-829A-3AABB7E37BB0}"/>
              </a:ext>
            </a:extLst>
          </p:cNvPr>
          <p:cNvGrpSpPr/>
          <p:nvPr/>
        </p:nvGrpSpPr>
        <p:grpSpPr>
          <a:xfrm>
            <a:off x="-2713703" y="972273"/>
            <a:ext cx="8891959" cy="6682903"/>
            <a:chOff x="-2713703" y="972273"/>
            <a:chExt cx="8891959" cy="6682903"/>
          </a:xfrm>
        </p:grpSpPr>
        <p:sp>
          <p:nvSpPr>
            <p:cNvPr id="5" name="正方形/長方形 4">
              <a:extLst>
                <a:ext uri="{FF2B5EF4-FFF2-40B4-BE49-F238E27FC236}">
                  <a16:creationId xmlns:a16="http://schemas.microsoft.com/office/drawing/2014/main" id="{E63450A2-3D37-6BD2-F1C7-DBE2A26B77AF}"/>
                </a:ext>
              </a:extLst>
            </p:cNvPr>
            <p:cNvSpPr/>
            <p:nvPr/>
          </p:nvSpPr>
          <p:spPr>
            <a:xfrm>
              <a:off x="679744" y="1224407"/>
              <a:ext cx="5498512" cy="1804543"/>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u="sng" dirty="0"/>
                <a:t>関連する評価項目（提出時にはこれらのガイドは削除ください）</a:t>
              </a:r>
              <a:endParaRPr kumimoji="1" lang="en-US" altLang="ja-JP" sz="1400" u="sng" dirty="0"/>
            </a:p>
            <a:p>
              <a:pPr marL="285750" indent="-285750">
                <a:buFont typeface="Wingdings" panose="05000000000000000000" pitchFamily="2" charset="2"/>
                <a:buChar char="n"/>
              </a:pPr>
              <a:r>
                <a:rPr kumimoji="1" lang="ja-JP" altLang="en-US" sz="1400" dirty="0"/>
                <a:t>検証項目、エリア選定理由、データ取得・解析方法が戦略と整合して具体化されているか。</a:t>
              </a:r>
              <a:endParaRPr kumimoji="1" lang="en-US" altLang="ja-JP" sz="1400" dirty="0"/>
            </a:p>
            <a:p>
              <a:pPr marL="285750" indent="-285750">
                <a:buFont typeface="Wingdings" panose="05000000000000000000" pitchFamily="2" charset="2"/>
                <a:buChar char="n"/>
              </a:pPr>
              <a:r>
                <a:rPr kumimoji="1" lang="ja-JP" altLang="en-US" sz="1400" dirty="0"/>
                <a:t>住民・管理組合・自治体の合意形成、周知・苦情対応、プライバシー配慮が具体的な計画や進捗状況として整備されているか。</a:t>
              </a:r>
              <a:endParaRPr kumimoji="1" lang="en-US" altLang="ja-JP" sz="1400" dirty="0"/>
            </a:p>
            <a:p>
              <a:pPr marL="285750" indent="-285750">
                <a:buFont typeface="Wingdings" panose="05000000000000000000" pitchFamily="2" charset="2"/>
                <a:buChar char="n"/>
              </a:pPr>
              <a:r>
                <a:rPr kumimoji="1" lang="ja-JP" altLang="en-US" sz="1400" dirty="0"/>
                <a:t>障害物密度・電波干渉等の「住宅地」特有となるリスクに対する検証計画と運用設計（ルート・時間帯・地上リスク緩和・緊急地点）が具体化されているか。</a:t>
              </a:r>
            </a:p>
          </p:txBody>
        </p:sp>
        <p:sp>
          <p:nvSpPr>
            <p:cNvPr id="11" name="正方形/長方形 10">
              <a:extLst>
                <a:ext uri="{FF2B5EF4-FFF2-40B4-BE49-F238E27FC236}">
                  <a16:creationId xmlns:a16="http://schemas.microsoft.com/office/drawing/2014/main" id="{84216040-3020-75E0-A666-8AF857F9515C}"/>
                </a:ext>
              </a:extLst>
            </p:cNvPr>
            <p:cNvSpPr/>
            <p:nvPr/>
          </p:nvSpPr>
          <p:spPr>
            <a:xfrm>
              <a:off x="679743" y="6933254"/>
              <a:ext cx="5498512" cy="721922"/>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u="sng" dirty="0"/>
                <a:t>関連する評価項目（提出時にはこれらのガイドは削除ください）</a:t>
              </a:r>
              <a:endParaRPr kumimoji="1" lang="en-US" altLang="ja-JP" sz="1400" u="sng" dirty="0"/>
            </a:p>
            <a:p>
              <a:pPr marL="285750" indent="-285750">
                <a:buFont typeface="Wingdings" panose="05000000000000000000" pitchFamily="2" charset="2"/>
                <a:buChar char="n"/>
              </a:pPr>
              <a:r>
                <a:rPr kumimoji="1" lang="ja-JP" altLang="en-US" sz="1400" dirty="0"/>
                <a:t>ビジネスモデルを実現するために、今年度の実証実験における</a:t>
              </a:r>
              <a:r>
                <a:rPr kumimoji="1" lang="en-US" altLang="ja-JP" sz="1400" dirty="0"/>
                <a:t>KPI</a:t>
              </a:r>
              <a:r>
                <a:rPr kumimoji="1" lang="ja-JP" altLang="en-US" sz="1400" dirty="0"/>
                <a:t>が設定されており、算出方法が具体化されているか。</a:t>
              </a:r>
            </a:p>
          </p:txBody>
        </p:sp>
        <p:sp>
          <p:nvSpPr>
            <p:cNvPr id="13" name="吹き出し: 線 12">
              <a:extLst>
                <a:ext uri="{FF2B5EF4-FFF2-40B4-BE49-F238E27FC236}">
                  <a16:creationId xmlns:a16="http://schemas.microsoft.com/office/drawing/2014/main" id="{A519CCFD-4EC2-1ED8-77E8-977312076DE1}"/>
                </a:ext>
              </a:extLst>
            </p:cNvPr>
            <p:cNvSpPr/>
            <p:nvPr/>
          </p:nvSpPr>
          <p:spPr>
            <a:xfrm>
              <a:off x="-2713703" y="972273"/>
              <a:ext cx="2587670" cy="797533"/>
            </a:xfrm>
            <a:prstGeom prst="borderCallout1">
              <a:avLst>
                <a:gd name="adj1" fmla="val 17886"/>
                <a:gd name="adj2" fmla="val 101186"/>
                <a:gd name="adj3" fmla="val 44773"/>
                <a:gd name="adj4" fmla="val 118014"/>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評価項目に則した内容が記載されていればフォーマットは問いません。</a:t>
              </a:r>
            </a:p>
          </p:txBody>
        </p:sp>
        <p:sp>
          <p:nvSpPr>
            <p:cNvPr id="15" name="吹き出し: 線 14">
              <a:extLst>
                <a:ext uri="{FF2B5EF4-FFF2-40B4-BE49-F238E27FC236}">
                  <a16:creationId xmlns:a16="http://schemas.microsoft.com/office/drawing/2014/main" id="{B53F21BA-A5AB-7EF2-E2E1-421BE6BB42D9}"/>
                </a:ext>
              </a:extLst>
            </p:cNvPr>
            <p:cNvSpPr/>
            <p:nvPr/>
          </p:nvSpPr>
          <p:spPr>
            <a:xfrm>
              <a:off x="-2713703" y="5488573"/>
              <a:ext cx="2587670" cy="797533"/>
            </a:xfrm>
            <a:prstGeom prst="borderCallout1">
              <a:avLst>
                <a:gd name="adj1" fmla="val 17886"/>
                <a:gd name="adj2" fmla="val 101186"/>
                <a:gd name="adj3" fmla="val 142535"/>
                <a:gd name="adj4" fmla="val 115963"/>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bg1"/>
                  </a:solidFill>
                </a:rPr>
                <a:t>評価項目に則した内容が記載されていればフォーマットは問いません。</a:t>
              </a:r>
            </a:p>
          </p:txBody>
        </p:sp>
      </p:grpSp>
    </p:spTree>
    <p:extLst>
      <p:ext uri="{BB962C8B-B14F-4D97-AF65-F5344CB8AC3E}">
        <p14:creationId xmlns:p14="http://schemas.microsoft.com/office/powerpoint/2010/main" val="81617192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7BE330AB44BF144A1FC5AEC72DE517A" ma:contentTypeVersion="15" ma:contentTypeDescription="Create a new document." ma:contentTypeScope="" ma:versionID="37f6a78dbb37bffa23451308d1a0d218">
  <xsd:schema xmlns:xsd="http://www.w3.org/2001/XMLSchema" xmlns:xs="http://www.w3.org/2001/XMLSchema" xmlns:p="http://schemas.microsoft.com/office/2006/metadata/properties" xmlns:ns2="7bfd0a3b-8dab-4e0f-a458-be1525c514fc" xmlns:ns3="931877e4-0bff-489c-b6c9-43d5d427f7cb" targetNamespace="http://schemas.microsoft.com/office/2006/metadata/properties" ma:root="true" ma:fieldsID="e21781ebb73be0fcee7db9fa0664bf84" ns2:_="" ns3:_="">
    <xsd:import namespace="7bfd0a3b-8dab-4e0f-a458-be1525c514fc"/>
    <xsd:import namespace="931877e4-0bff-489c-b6c9-43d5d427f7c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fd0a3b-8dab-4e0f-a458-be1525c514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31877e4-0bff-489c-b6c9-43d5d427f7c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bfd0a3b-8dab-4e0f-a458-be1525c514f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395DBA8-8328-49E0-B55A-13BFCC7C0233}"/>
</file>

<file path=customXml/itemProps2.xml><?xml version="1.0" encoding="utf-8"?>
<ds:datastoreItem xmlns:ds="http://schemas.openxmlformats.org/officeDocument/2006/customXml" ds:itemID="{B851FEB0-D960-4306-8861-18CE53160281}"/>
</file>

<file path=customXml/itemProps3.xml><?xml version="1.0" encoding="utf-8"?>
<ds:datastoreItem xmlns:ds="http://schemas.openxmlformats.org/officeDocument/2006/customXml" ds:itemID="{622E376C-5B41-4F1C-8C65-32606A691CF3}"/>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1376</Words>
  <Application>Microsoft Office PowerPoint</Application>
  <PresentationFormat>画面に合わせる (4:3)</PresentationFormat>
  <Paragraphs>178</Paragraphs>
  <Slides>5</Slides>
  <Notes>0</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5</vt:i4>
      </vt:variant>
    </vt:vector>
  </HeadingPairs>
  <TitlesOfParts>
    <vt:vector size="12" baseType="lpstr">
      <vt:lpstr>Yu Gothic UI</vt:lpstr>
      <vt:lpstr>Aptos</vt:lpstr>
      <vt:lpstr>Aptos Display</vt:lpstr>
      <vt:lpstr>Arial</vt:lpstr>
      <vt:lpstr>Wingdings</vt:lpstr>
      <vt:lpstr>Office テーマ</vt:lpstr>
      <vt:lpstr>think-cellスライド</vt:lpstr>
      <vt:lpstr>PowerPoint プレゼンテーション</vt:lpstr>
      <vt:lpstr>① 事業の実施方針</vt:lpstr>
      <vt:lpstr>① 事業の実施方針</vt:lpstr>
      <vt:lpstr>② 社会実装に向けた計画等</vt:lpstr>
      <vt:lpstr>③ 実施する実証実験の内容</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2026-04-14T07:40:16Z</dcterms:created>
  <dcterms:modified xsi:type="dcterms:W3CDTF">2026-04-14T07:40:27Z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400</vt:r8>
  </property>
  <property fmtid="{D5CDD505-2E9C-101B-9397-08002B2CF9AE}" pid="3" name="MediaServiceImageTags">
    <vt:lpwstr/>
  </property>
  <property fmtid="{D5CDD505-2E9C-101B-9397-08002B2CF9AE}" pid="4" name="xd_ProgID">
    <vt:lpwstr/>
  </property>
  <property fmtid="{D5CDD505-2E9C-101B-9397-08002B2CF9AE}" pid="5" name="ContentTypeId">
    <vt:lpwstr>0x01010017BE330AB44BF144A1FC5AEC72DE517A</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xd_Signature">
    <vt:bool>false</vt:bool>
  </property>
</Properties>
</file>